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40"/>
  </p:notesMasterIdLst>
  <p:handoutMasterIdLst>
    <p:handoutMasterId r:id="rId41"/>
  </p:handoutMasterIdLst>
  <p:sldIdLst>
    <p:sldId id="385" r:id="rId5"/>
    <p:sldId id="416" r:id="rId6"/>
    <p:sldId id="399" r:id="rId7"/>
    <p:sldId id="267" r:id="rId8"/>
    <p:sldId id="398" r:id="rId9"/>
    <p:sldId id="271" r:id="rId10"/>
    <p:sldId id="417" r:id="rId11"/>
    <p:sldId id="319" r:id="rId12"/>
    <p:sldId id="418" r:id="rId13"/>
    <p:sldId id="336" r:id="rId14"/>
    <p:sldId id="393" r:id="rId15"/>
    <p:sldId id="386" r:id="rId16"/>
    <p:sldId id="387" r:id="rId17"/>
    <p:sldId id="388" r:id="rId18"/>
    <p:sldId id="313" r:id="rId19"/>
    <p:sldId id="397" r:id="rId20"/>
    <p:sldId id="394" r:id="rId21"/>
    <p:sldId id="410" r:id="rId22"/>
    <p:sldId id="396" r:id="rId23"/>
    <p:sldId id="312" r:id="rId24"/>
    <p:sldId id="400" r:id="rId25"/>
    <p:sldId id="413" r:id="rId26"/>
    <p:sldId id="401" r:id="rId27"/>
    <p:sldId id="411" r:id="rId28"/>
    <p:sldId id="412" r:id="rId29"/>
    <p:sldId id="419" r:id="rId30"/>
    <p:sldId id="420" r:id="rId31"/>
    <p:sldId id="403" r:id="rId32"/>
    <p:sldId id="402" r:id="rId33"/>
    <p:sldId id="404" r:id="rId34"/>
    <p:sldId id="405" r:id="rId35"/>
    <p:sldId id="406" r:id="rId36"/>
    <p:sldId id="407" r:id="rId37"/>
    <p:sldId id="408" r:id="rId38"/>
    <p:sldId id="367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6357" autoAdjust="0"/>
  </p:normalViewPr>
  <p:slideViewPr>
    <p:cSldViewPr>
      <p:cViewPr varScale="1">
        <p:scale>
          <a:sx n="75" d="100"/>
          <a:sy n="75" d="100"/>
        </p:scale>
        <p:origin x="54" y="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609FCAE6-1D8F-4771-8711-3A96A071E521}" type="datetimeFigureOut">
              <a:rPr lang="en-CA" smtClean="0"/>
              <a:t>2022-04-01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6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6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50DEA939-43D5-4C5E-B369-1FE1D4FAB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921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7EE2CDDF-0007-4E11-A741-1EBBE4621499}" type="datetimeFigureOut">
              <a:rPr lang="en-CA" smtClean="0"/>
              <a:t>2022-04-01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2C185B80-357A-4BB5-BC49-62A72F54E2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25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183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183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183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489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4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46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7200" b="1" cap="none" baseline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Module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DFB3268-651E-43CD-AF8B-212EC29B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6000" b="1" cap="none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CBCA4C9-EFF5-4CDD-8BC1-DDF52327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57912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6000" b="1" cap="none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90D20A9-5F2D-4753-AC65-4A130A660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EEBBA-F5BA-4255-B013-F4CD4153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6000" b="1" cap="none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91F2969-BAC4-41A9-A4C5-E8470989B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57912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B1540-B4B3-4373-9630-09F2AD822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1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rtner.ipfusion.ca/" TargetMode="External"/><Relationship Id="rId2" Type="http://schemas.openxmlformats.org/officeDocument/2006/relationships/hyperlink" Target="http://www.ipfusion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ipfusion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0" y="1488712"/>
            <a:ext cx="4572000" cy="1927225"/>
          </a:xfrm>
        </p:spPr>
        <p:txBody>
          <a:bodyPr/>
          <a:lstStyle/>
          <a:p>
            <a:r>
              <a:rPr lang="en-US" dirty="0"/>
              <a:t>Module 1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248400" cy="1752600"/>
          </a:xfrm>
        </p:spPr>
        <p:txBody>
          <a:bodyPr/>
          <a:lstStyle/>
          <a:p>
            <a:r>
              <a:rPr lang="en-US" dirty="0"/>
              <a:t>Introduction to IPFusion</a:t>
            </a:r>
          </a:p>
        </p:txBody>
      </p:sp>
    </p:spTree>
    <p:extLst>
      <p:ext uri="{BB962C8B-B14F-4D97-AF65-F5344CB8AC3E}">
        <p14:creationId xmlns:p14="http://schemas.microsoft.com/office/powerpoint/2010/main" val="18315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56" y="2938462"/>
            <a:ext cx="5602287" cy="981075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Overview</a:t>
            </a:r>
          </a:p>
        </p:txBody>
      </p:sp>
    </p:spTree>
    <p:extLst>
      <p:ext uri="{BB962C8B-B14F-4D97-AF65-F5344CB8AC3E}">
        <p14:creationId xmlns:p14="http://schemas.microsoft.com/office/powerpoint/2010/main" val="13423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Designer Application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Configures Integrated Systems</a:t>
            </a:r>
          </a:p>
        </p:txBody>
      </p:sp>
      <p:sp>
        <p:nvSpPr>
          <p:cNvPr id="2" name="AutoShape 2" descr="IPFUSI~1_img3"/>
          <p:cNvSpPr>
            <a:spLocks noChangeAspect="1" noChangeArrowheads="1"/>
          </p:cNvSpPr>
          <p:nvPr/>
        </p:nvSpPr>
        <p:spPr bwMode="auto">
          <a:xfrm>
            <a:off x="63500" y="-136525"/>
            <a:ext cx="96488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552481F-E401-4EF0-BE24-4346C54DD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2" y="1752600"/>
            <a:ext cx="7663996" cy="41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Display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Defines how Runtime operator’s screen appears</a:t>
            </a:r>
          </a:p>
          <a:p>
            <a:r>
              <a:rPr lang="en-US" dirty="0"/>
              <a:t>Displays controls and maps</a:t>
            </a:r>
          </a:p>
          <a:p>
            <a:r>
              <a:rPr lang="en-US" dirty="0"/>
              <a:t>Customizable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86443"/>
            <a:ext cx="6849533" cy="3852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1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Maps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 Map can represent space in the real world or a logical collection of assets</a:t>
            </a:r>
          </a:p>
          <a:p>
            <a:r>
              <a:rPr lang="en-US" dirty="0"/>
              <a:t>Displays individual devices as icons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64513"/>
            <a:ext cx="5829872" cy="40747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8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access to multiple maps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323C7-A82A-405F-A4C4-28F671649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9" y="1962970"/>
            <a:ext cx="7422142" cy="37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/>
          </a:bodyPr>
          <a:lstStyle/>
          <a:p>
            <a:r>
              <a:rPr lang="en-US"/>
              <a:t>Solution Overview – Integrated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Multitude of systems and devices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Video Surveillance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Nurse Call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Intrusion detection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Lighting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SNMP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Perimeter intrusion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RTLS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4DDDA-9AA2-43E0-AA14-B239316AC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351628"/>
            <a:ext cx="5029200" cy="2627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76800"/>
          </a:xfrm>
        </p:spPr>
        <p:txBody>
          <a:bodyPr>
            <a:normAutofit/>
          </a:bodyPr>
          <a:lstStyle/>
          <a:p>
            <a:r>
              <a:rPr lang="en-US" dirty="0"/>
              <a:t>Device, part of a third-party system</a:t>
            </a:r>
          </a:p>
          <a:p>
            <a:pPr lvl="1"/>
            <a:r>
              <a:rPr lang="en-US" dirty="0"/>
              <a:t>Camera, intercom station, network switch connection port, card reader, cell door, etc.</a:t>
            </a:r>
          </a:p>
          <a:p>
            <a:r>
              <a:rPr lang="en-US" dirty="0"/>
              <a:t>Represented on screen by an interactive icon</a:t>
            </a:r>
          </a:p>
          <a:p>
            <a:r>
              <a:rPr lang="en-US" dirty="0"/>
              <a:t>Displays status and have commands issued to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35674"/>
            <a:ext cx="2209800" cy="23711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text, green, clock, colorful&#10;&#10;Description automatically generated">
            <a:extLst>
              <a:ext uri="{FF2B5EF4-FFF2-40B4-BE49-F238E27FC236}">
                <a16:creationId xmlns:a16="http://schemas.microsoft.com/office/drawing/2014/main" id="{1E5FC0A8-93FB-436B-93E1-34F2EC03B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98" y="1085850"/>
            <a:ext cx="2838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Alarming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Alarm posting by Workstation</a:t>
            </a:r>
          </a:p>
          <a:p>
            <a:pPr marL="342900" indent="-342900"/>
            <a:r>
              <a:rPr lang="en-US" dirty="0"/>
              <a:t>Can log alarm types</a:t>
            </a:r>
          </a:p>
          <a:p>
            <a:pPr marL="342900" indent="-342900"/>
            <a:r>
              <a:rPr lang="en-US" dirty="0"/>
              <a:t>Allows custom alarm annunciation</a:t>
            </a:r>
          </a:p>
          <a:p>
            <a:pPr marL="617220" lvl="1" indent="-342900"/>
            <a:r>
              <a:rPr lang="en-US" dirty="0"/>
              <a:t>Sounds</a:t>
            </a:r>
          </a:p>
          <a:p>
            <a:pPr marL="617220" lvl="1" indent="-342900"/>
            <a:r>
              <a:rPr lang="en-US" dirty="0"/>
              <a:t>Navigation button color</a:t>
            </a:r>
          </a:p>
          <a:p>
            <a:pPr marL="617220" lvl="1" indent="-342900"/>
            <a:r>
              <a:rPr lang="en-US" dirty="0"/>
              <a:t>Alarm grid row colors</a:t>
            </a:r>
          </a:p>
          <a:p>
            <a:pPr marL="617220" lvl="1" indent="-342900"/>
            <a:r>
              <a:rPr lang="en-US" dirty="0"/>
              <a:t>Priority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A4750-B8E5-476B-B8DD-4413654B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0" y="4176380"/>
            <a:ext cx="8516539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Alarm Grid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 display of active alarms</a:t>
            </a:r>
          </a:p>
          <a:p>
            <a:r>
              <a:rPr lang="en-US" dirty="0"/>
              <a:t>Central alarm response and management</a:t>
            </a:r>
          </a:p>
          <a:p>
            <a:r>
              <a:rPr lang="en-US" dirty="0"/>
              <a:t>Customizable columns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0F787-C4B2-4569-84D7-C98C7FD4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478" y="2286000"/>
            <a:ext cx="4639322" cy="159089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BDD4A-4586-4158-BCAB-27C2A6B5B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779"/>
          <a:stretch/>
        </p:blipFill>
        <p:spPr>
          <a:xfrm>
            <a:off x="855141" y="4159697"/>
            <a:ext cx="7831659" cy="1590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0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Workflows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0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Interactive Workflows for response plans and standard operating procedures</a:t>
            </a:r>
          </a:p>
          <a:p>
            <a:r>
              <a:rPr lang="en-US" dirty="0"/>
              <a:t>Background Workflows for custom integration between integrated systems and procedures not requiring operator intervention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5620"/>
            <a:ext cx="2129050" cy="356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D27359-29A9-48D6-A665-8C39B67E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710" y="3271853"/>
            <a:ext cx="3328812" cy="2832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2C039-981A-4E1C-B828-79CC36965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356" y="3375788"/>
            <a:ext cx="3238644" cy="2624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E87B3C-9D4E-4A99-8E72-279B2A00C8AD}"/>
              </a:ext>
            </a:extLst>
          </p:cNvPr>
          <p:cNvSpPr txBox="1"/>
          <p:nvPr/>
        </p:nvSpPr>
        <p:spPr>
          <a:xfrm>
            <a:off x="6018069" y="3055620"/>
            <a:ext cx="3013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Interactive Workflow Presentation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9679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Unified command and control</a:t>
            </a:r>
          </a:p>
          <a:p>
            <a:r>
              <a:rPr lang="en-US" dirty="0"/>
              <a:t>HMI: Human Machine Interface</a:t>
            </a:r>
          </a:p>
          <a:p>
            <a:r>
              <a:rPr lang="en-US" dirty="0"/>
              <a:t>Many independent systems on one desk</a:t>
            </a:r>
          </a:p>
          <a:p>
            <a:r>
              <a:rPr lang="en-US" dirty="0"/>
              <a:t>Connecting disparate systems and devices</a:t>
            </a:r>
          </a:p>
          <a:p>
            <a:pPr lvl="1"/>
            <a:r>
              <a:rPr lang="en-US" dirty="0"/>
              <a:t>Communicates between systems</a:t>
            </a:r>
          </a:p>
          <a:p>
            <a:pPr lvl="1"/>
            <a:r>
              <a:rPr lang="en-US" dirty="0"/>
              <a:t>Single user interface</a:t>
            </a:r>
          </a:p>
          <a:p>
            <a:r>
              <a:rPr lang="en-US" dirty="0"/>
              <a:t>Situational awareness and response</a:t>
            </a:r>
          </a:p>
          <a:p>
            <a:r>
              <a:rPr lang="en-US" dirty="0"/>
              <a:t>Executes SOPs (Standard Operating Procedures)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Solution Overview – Workstations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Represents physical control Workstation</a:t>
            </a:r>
            <a:endParaRPr lang="en-US" dirty="0"/>
          </a:p>
          <a:p>
            <a:pPr lvl="1"/>
            <a:r>
              <a:rPr lang="en-US" dirty="0"/>
              <a:t>IPFusion software</a:t>
            </a:r>
          </a:p>
          <a:p>
            <a:pPr lvl="1"/>
            <a:r>
              <a:rPr lang="en-US" dirty="0"/>
              <a:t>Where an IPFusion operator interacts with the system</a:t>
            </a:r>
          </a:p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Windows 10</a:t>
            </a:r>
          </a:p>
          <a:p>
            <a:pPr lvl="1"/>
            <a:r>
              <a:rPr lang="en-US" dirty="0"/>
              <a:t>8GB memory</a:t>
            </a:r>
          </a:p>
          <a:p>
            <a:pPr lvl="1"/>
            <a:r>
              <a:rPr lang="en-US" dirty="0"/>
              <a:t>Intel Core i3-8100 or equivalent processor</a:t>
            </a:r>
          </a:p>
          <a:p>
            <a:pPr lvl="1"/>
            <a:r>
              <a:rPr lang="en-US" dirty="0"/>
              <a:t>1280x1024 screen resolution (1920x1080 recommended)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96" y="4533900"/>
            <a:ext cx="3657600" cy="2057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Publication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Workstations with most recent software configuration</a:t>
            </a:r>
          </a:p>
          <a:p>
            <a:r>
              <a:rPr lang="en-US" dirty="0"/>
              <a:t>Unattended updates</a:t>
            </a:r>
          </a:p>
          <a:p>
            <a:r>
              <a:rPr lang="en-US" dirty="0"/>
              <a:t>Automatically reloads Runtime</a:t>
            </a:r>
          </a:p>
          <a:p>
            <a:r>
              <a:rPr lang="en-US" dirty="0"/>
              <a:t>One or </a:t>
            </a:r>
            <a:r>
              <a:rPr lang="en-US"/>
              <a:t>more Workstations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6" y="3199871"/>
            <a:ext cx="3943350" cy="2133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B4E64-1F09-4977-BFB5-8A5466597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51162"/>
            <a:ext cx="409562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User Security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Group-based security</a:t>
            </a:r>
          </a:p>
          <a:p>
            <a:r>
              <a:rPr lang="en-US" dirty="0"/>
              <a:t>Active Directory integration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912B5-504A-4AA7-8DE5-79F71A5A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58639"/>
            <a:ext cx="5257800" cy="3227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114AD-5049-4A0E-B24D-B42735DBB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882" y="3335569"/>
            <a:ext cx="3977147" cy="33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Version Control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Track many projects</a:t>
            </a:r>
          </a:p>
          <a:p>
            <a:r>
              <a:rPr lang="en-US" sz="2800" dirty="0"/>
              <a:t>Commit and revert changes</a:t>
            </a:r>
          </a:p>
          <a:p>
            <a:r>
              <a:rPr lang="en-US" sz="2800" dirty="0"/>
              <a:t>Multiple Users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6"/>
          <a:stretch/>
        </p:blipFill>
        <p:spPr>
          <a:xfrm>
            <a:off x="1077503" y="3038130"/>
            <a:ext cx="6988994" cy="35150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0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Solution Overview – Embedded Video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All sources into one viewer</a:t>
            </a:r>
          </a:p>
          <a:p>
            <a:pPr marL="342900" indent="-342900"/>
            <a:r>
              <a:rPr lang="en-US" dirty="0"/>
              <a:t>Any size on template or full screen</a:t>
            </a:r>
          </a:p>
          <a:p>
            <a:pPr marL="342900" indent="-342900"/>
            <a:r>
              <a:rPr lang="en-US" dirty="0"/>
              <a:t>Live and recorded video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44" y="2686596"/>
            <a:ext cx="6705600" cy="37904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4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System Topology – Dedicated Redundant IPFusion Data Servers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Fully redundant</a:t>
            </a:r>
          </a:p>
          <a:p>
            <a:pPr marL="342900" indent="-342900"/>
            <a:r>
              <a:rPr lang="en-US" dirty="0"/>
              <a:t>Enables scalability</a:t>
            </a:r>
          </a:p>
          <a:p>
            <a:pPr marL="342900" indent="-342900"/>
            <a:r>
              <a:rPr lang="en-US" dirty="0"/>
              <a:t>High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5D9AE-DB4E-4243-9B1E-3EE591293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78" y="2971800"/>
            <a:ext cx="764964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System Topology – Self-Sufficient IPFusion Workstations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077200" cy="4953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Workstations host their own drivers</a:t>
            </a:r>
          </a:p>
          <a:p>
            <a:pPr marL="342900" indent="-342900"/>
            <a:r>
              <a:rPr lang="en-US" dirty="0"/>
              <a:t>Workstations are self-sufficient</a:t>
            </a:r>
          </a:p>
          <a:p>
            <a:pPr marL="342900" indent="-34290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53B50-93C4-4EA8-86FA-79D0AD275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9" y="2895600"/>
            <a:ext cx="7106642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System Topology – Third Party System-Hosted Data Server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077200" cy="4953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Third party system hosts the driver on same server</a:t>
            </a:r>
          </a:p>
          <a:p>
            <a:pPr marL="342900" indent="-34290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A40CE-1ACD-4E01-9B15-28C9CEA2E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8" y="2438400"/>
            <a:ext cx="8373644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2200275"/>
          </a:xfrm>
        </p:spPr>
        <p:txBody>
          <a:bodyPr/>
          <a:lstStyle/>
          <a:p>
            <a:r>
              <a:rPr lang="en-US" dirty="0"/>
              <a:t>Additional Features</a:t>
            </a:r>
          </a:p>
        </p:txBody>
      </p:sp>
    </p:spTree>
    <p:extLst>
      <p:ext uri="{BB962C8B-B14F-4D97-AF65-F5344CB8AC3E}">
        <p14:creationId xmlns:p14="http://schemas.microsoft.com/office/powerpoint/2010/main" val="9485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 Features – API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RESTful web-based API</a:t>
            </a:r>
          </a:p>
          <a:p>
            <a:r>
              <a:rPr lang="en-US" dirty="0"/>
              <a:t>Event stream</a:t>
            </a:r>
          </a:p>
          <a:p>
            <a:r>
              <a:rPr lang="en-US" dirty="0"/>
              <a:t>Execute commands and operations remotely</a:t>
            </a:r>
          </a:p>
          <a:p>
            <a:r>
              <a:rPr lang="en-US" dirty="0"/>
              <a:t>Get/set properties</a:t>
            </a:r>
          </a:p>
          <a:p>
            <a:r>
              <a:rPr lang="en-US" dirty="0"/>
              <a:t>Secure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FF85B-465A-4458-B562-FED282854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01107"/>
            <a:ext cx="5410200" cy="36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56" y="2743200"/>
            <a:ext cx="6135687" cy="1209675"/>
          </a:xfrm>
        </p:spPr>
        <p:txBody>
          <a:bodyPr/>
          <a:lstStyle/>
          <a:p>
            <a:r>
              <a:rPr lang="en-US" dirty="0"/>
              <a:t>Why IPFusion?</a:t>
            </a:r>
          </a:p>
        </p:txBody>
      </p:sp>
    </p:spTree>
    <p:extLst>
      <p:ext uri="{BB962C8B-B14F-4D97-AF65-F5344CB8AC3E}">
        <p14:creationId xmlns:p14="http://schemas.microsoft.com/office/powerpoint/2010/main" val="3922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Additional Features – Logging and Reporting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/>
              <a:t>Activity logging events and user actions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Custom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1F822-C090-460B-9B8A-8BB28189A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46053"/>
            <a:ext cx="4648200" cy="3497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6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 Features – Simulation App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Setup Scenarios</a:t>
            </a:r>
          </a:p>
          <a:p>
            <a:r>
              <a:rPr lang="en-US" dirty="0"/>
              <a:t>Trigger Alarms and Events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Network connectivity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443AD-BACD-43DB-8EF3-978E29C3C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9" y="3657600"/>
            <a:ext cx="7497221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 Features – Debugging App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 to any IPFusion component</a:t>
            </a:r>
          </a:p>
          <a:p>
            <a:r>
              <a:rPr lang="en-US" dirty="0"/>
              <a:t>Auto Network Discovery</a:t>
            </a:r>
          </a:p>
          <a:p>
            <a:r>
              <a:rPr lang="en-US" dirty="0"/>
              <a:t>Message capture end to end</a:t>
            </a:r>
          </a:p>
          <a:p>
            <a:r>
              <a:rPr lang="en-US" dirty="0"/>
              <a:t>Live Output to Window, Text, SQL Database</a:t>
            </a:r>
          </a:p>
          <a:p>
            <a:r>
              <a:rPr lang="en-US" dirty="0"/>
              <a:t>Many data manipulation features</a:t>
            </a:r>
          </a:p>
        </p:txBody>
      </p:sp>
    </p:spTree>
    <p:extLst>
      <p:ext uri="{BB962C8B-B14F-4D97-AF65-F5344CB8AC3E}">
        <p14:creationId xmlns:p14="http://schemas.microsoft.com/office/powerpoint/2010/main" val="12098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/>
          </a:bodyPr>
          <a:lstStyle/>
          <a:p>
            <a:r>
              <a:rPr lang="en-US"/>
              <a:t>Additional Features – Debugging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85C52-FD6A-4237-BCE6-9E8C4C7C2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9795"/>
            <a:ext cx="8229600" cy="4896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0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 Features – </a:t>
            </a:r>
            <a:r>
              <a:rPr lang="en-US" sz="3600" dirty="0" err="1"/>
              <a:t>VideoFusion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wall display</a:t>
            </a:r>
          </a:p>
          <a:p>
            <a:r>
              <a:rPr lang="en-US" dirty="0"/>
              <a:t>Web service API</a:t>
            </a:r>
          </a:p>
          <a:p>
            <a:r>
              <a:rPr lang="en-US" dirty="0"/>
              <a:t>Many camera sources</a:t>
            </a:r>
          </a:p>
          <a:p>
            <a:pPr lvl="1"/>
            <a:r>
              <a:rPr lang="en-US" dirty="0"/>
              <a:t>ONVIF, Milestone, Genetec</a:t>
            </a:r>
            <a:r>
              <a:rPr lang="en-US"/>
              <a:t>, etc.</a:t>
            </a:r>
            <a:endParaRPr lang="en-US" dirty="0"/>
          </a:p>
          <a:p>
            <a:r>
              <a:rPr lang="en-US" dirty="0"/>
              <a:t>Customizable look and feel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55546"/>
            <a:ext cx="4650828" cy="4214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27231"/>
            <a:ext cx="3810000" cy="21431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2200275"/>
          </a:xfrm>
        </p:spPr>
        <p:txBody>
          <a:bodyPr>
            <a:normAutofit/>
          </a:bodyPr>
          <a:lstStyle/>
          <a:p>
            <a:r>
              <a:rPr lang="en-US" dirty="0"/>
              <a:t>Module 1 Complete</a:t>
            </a:r>
          </a:p>
        </p:txBody>
      </p:sp>
    </p:spTree>
    <p:extLst>
      <p:ext uri="{BB962C8B-B14F-4D97-AF65-F5344CB8AC3E}">
        <p14:creationId xmlns:p14="http://schemas.microsoft.com/office/powerpoint/2010/main" val="27298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IPFusion? – One Integrated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Interact with separate systems through a central hub</a:t>
            </a:r>
          </a:p>
          <a:p>
            <a:r>
              <a:rPr lang="en-US" sz="2200" dirty="0"/>
              <a:t>Provide users with a customizable user interface</a:t>
            </a:r>
          </a:p>
          <a:p>
            <a:r>
              <a:rPr lang="en-US" sz="2200" dirty="0"/>
              <a:t>Increases efficiency and situational awareness</a:t>
            </a:r>
          </a:p>
          <a:p>
            <a:r>
              <a:rPr lang="en-CA" sz="2200" dirty="0"/>
              <a:t>Reduces administration time, simplifies monitoring</a:t>
            </a:r>
            <a:endParaRPr lang="en-US" sz="2200" dirty="0"/>
          </a:p>
          <a:p>
            <a:r>
              <a:rPr lang="en-US" sz="2200" dirty="0"/>
              <a:t>Reduces operator training time and cost</a:t>
            </a:r>
          </a:p>
          <a:p>
            <a:r>
              <a:rPr lang="en-US" sz="2200" dirty="0"/>
              <a:t>Enhances management reporting</a:t>
            </a:r>
          </a:p>
          <a:p>
            <a:r>
              <a:rPr lang="en-US" sz="2200" dirty="0"/>
              <a:t>Scalable and expandable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43974-DF3E-4ABA-AED8-D57CA1DC5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3" b="89372" l="4549" r="96877">
                        <a14:foregroundMark x1="2783" y1="9823" x2="2648" y2="57810"/>
                        <a14:foregroundMark x1="2648" y1="57810" x2="4209" y2="72142"/>
                        <a14:foregroundMark x1="4209" y1="72142" x2="45282" y2="75362"/>
                        <a14:foregroundMark x1="45282" y1="75362" x2="48405" y2="62158"/>
                        <a14:foregroundMark x1="48405" y1="62158" x2="45961" y2="10306"/>
                        <a14:foregroundMark x1="45961" y1="10306" x2="43856" y2="29469"/>
                        <a14:foregroundMark x1="43856" y1="29469" x2="25458" y2="53462"/>
                        <a14:foregroundMark x1="25458" y1="53462" x2="19009" y2="57488"/>
                        <a14:foregroundMark x1="19009" y1="57488" x2="12559" y2="52174"/>
                        <a14:foregroundMark x1="12559" y1="52174" x2="10115" y2="33816"/>
                        <a14:foregroundMark x1="10115" y1="33816" x2="18262" y2="30113"/>
                        <a14:foregroundMark x1="18262" y1="30113" x2="24779" y2="37842"/>
                        <a14:foregroundMark x1="24779" y1="37842" x2="35506" y2="38808"/>
                        <a14:foregroundMark x1="35506" y1="38808" x2="39919" y2="27053"/>
                        <a14:foregroundMark x1="39919" y1="27053" x2="35777" y2="11916"/>
                        <a14:foregroundMark x1="35777" y1="11916" x2="4752" y2="11594"/>
                        <a14:foregroundMark x1="45010" y1="33816" x2="45485" y2="29791"/>
                        <a14:foregroundMark x1="22539" y1="79388" x2="27495" y2="85668"/>
                        <a14:foregroundMark x1="61303" y1="86795" x2="68703" y2="85668"/>
                        <a14:foregroundMark x1="68703" y1="85668" x2="88187" y2="87279"/>
                        <a14:foregroundMark x1="74881" y1="84702" x2="73320" y2="69404"/>
                        <a14:foregroundMark x1="73320" y1="69404" x2="66802" y2="61192"/>
                        <a14:foregroundMark x1="66802" y1="61192" x2="53225" y2="72947"/>
                        <a14:foregroundMark x1="54990" y1="56200" x2="79226" y2="29147"/>
                        <a14:foregroundMark x1="79226" y1="29147" x2="92668" y2="21095"/>
                        <a14:foregroundMark x1="92668" y1="21095" x2="96470" y2="11594"/>
                        <a14:foregroundMark x1="97149" y1="16425" x2="96945" y2="66989"/>
                        <a14:foregroundMark x1="96945" y1="66989" x2="89477" y2="73430"/>
                        <a14:foregroundMark x1="89477" y1="73430" x2="54379" y2="71176"/>
                        <a14:foregroundMark x1="54379" y1="71176" x2="52342" y2="57166"/>
                        <a14:foregroundMark x1="52342" y1="57166" x2="52342" y2="42190"/>
                        <a14:foregroundMark x1="52342" y1="42190" x2="61100" y2="20934"/>
                        <a14:foregroundMark x1="61100" y1="20934" x2="73999" y2="13366"/>
                        <a14:foregroundMark x1="73999" y1="13366" x2="80312" y2="16586"/>
                        <a14:foregroundMark x1="80312" y1="16586" x2="87237" y2="45894"/>
                        <a14:foregroundMark x1="87237" y1="45894" x2="81059" y2="52174"/>
                        <a14:foregroundMark x1="81059" y1="52174" x2="79973" y2="52174"/>
                        <a14:foregroundMark x1="96062" y1="10789" x2="57094" y2="13527"/>
                        <a14:foregroundMark x1="57094" y1="13527" x2="52749" y2="26731"/>
                        <a14:foregroundMark x1="52749" y1="26731" x2="52749" y2="35105"/>
                        <a14:foregroundMark x1="17244" y1="87118" x2="31772" y2="88084"/>
                        <a14:foregroundMark x1="31772" y1="88084" x2="33198" y2="87279"/>
                        <a14:foregroundMark x1="46232" y1="70531" x2="17583" y2="37681"/>
                        <a14:foregroundMark x1="17583" y1="37681" x2="9980" y2="37681"/>
                        <a14:foregroundMark x1="9980" y1="37681" x2="12763" y2="53784"/>
                        <a14:foregroundMark x1="12763" y1="53784" x2="29396" y2="58293"/>
                        <a14:foregroundMark x1="29396" y1="58293" x2="36931" y2="57327"/>
                        <a14:foregroundMark x1="36931" y1="57327" x2="42159" y2="46860"/>
                        <a14:foregroundMark x1="42159" y1="46860" x2="38357" y2="32850"/>
                        <a14:foregroundMark x1="38357" y1="32850" x2="31365" y2="27536"/>
                        <a14:foregroundMark x1="31365" y1="27536" x2="17040" y2="26892"/>
                        <a14:foregroundMark x1="29056" y1="27697" x2="31840" y2="32689"/>
                        <a14:foregroundMark x1="21860" y1="28986" x2="27359" y2="28986"/>
                        <a14:foregroundMark x1="39172" y1="9823" x2="45757" y2="9823"/>
                        <a14:foregroundMark x1="45757" y1="9823" x2="48405" y2="24477"/>
                        <a14:foregroundMark x1="48405" y1="24477" x2="48473" y2="28986"/>
                        <a14:backgroundMark x1="60285" y1="92110" x2="81399" y2="93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06558"/>
            <a:ext cx="7391400" cy="31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56" y="2819400"/>
            <a:ext cx="6669087" cy="1133475"/>
          </a:xfrm>
        </p:spPr>
        <p:txBody>
          <a:bodyPr/>
          <a:lstStyle/>
          <a:p>
            <a:r>
              <a:rPr lang="en-US" dirty="0"/>
              <a:t>IPFusion Overview</a:t>
            </a:r>
          </a:p>
        </p:txBody>
      </p:sp>
    </p:spTree>
    <p:extLst>
      <p:ext uri="{BB962C8B-B14F-4D97-AF65-F5344CB8AC3E}">
        <p14:creationId xmlns:p14="http://schemas.microsoft.com/office/powerpoint/2010/main" val="25806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IPFusion Overview – Designer Application</a:t>
            </a:r>
          </a:p>
        </p:txBody>
      </p:sp>
      <p:sp>
        <p:nvSpPr>
          <p:cNvPr id="2" name="AutoShape 2" descr="IPFUSI~1_img3"/>
          <p:cNvSpPr>
            <a:spLocks noChangeAspect="1" noChangeArrowheads="1"/>
          </p:cNvSpPr>
          <p:nvPr/>
        </p:nvSpPr>
        <p:spPr bwMode="auto">
          <a:xfrm>
            <a:off x="63500" y="-136525"/>
            <a:ext cx="96488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73DC-9A19-4A29-8106-E75539AE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19200"/>
            <a:ext cx="8458200" cy="45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IPFusion Overview – Runtime Application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Can be run with a graphical interface or as a service</a:t>
            </a:r>
          </a:p>
          <a:p>
            <a:r>
              <a:rPr lang="en-US" dirty="0"/>
              <a:t>Runs projects created with Designer</a:t>
            </a:r>
          </a:p>
          <a:p>
            <a:r>
              <a:rPr lang="en-US" dirty="0"/>
              <a:t>Connects to third party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09409-6303-4FB5-8BB3-71774850B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6" y="2733295"/>
            <a:ext cx="7841087" cy="40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IPFusion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to anything</a:t>
            </a:r>
          </a:p>
          <a:p>
            <a:r>
              <a:rPr lang="en-US" dirty="0"/>
              <a:t>Plug-in architecture = modular approach</a:t>
            </a:r>
          </a:p>
        </p:txBody>
      </p:sp>
      <p:sp>
        <p:nvSpPr>
          <p:cNvPr id="2" name="AutoShape 2" descr="IPFUSI~1_img3"/>
          <p:cNvSpPr>
            <a:spLocks noChangeAspect="1" noChangeArrowheads="1"/>
          </p:cNvSpPr>
          <p:nvPr/>
        </p:nvSpPr>
        <p:spPr bwMode="auto">
          <a:xfrm>
            <a:off x="63500" y="-136525"/>
            <a:ext cx="96488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 ">
            <a:extLst>
              <a:ext uri="{FF2B5EF4-FFF2-40B4-BE49-F238E27FC236}">
                <a16:creationId xmlns:a16="http://schemas.microsoft.com/office/drawing/2014/main" id="{007F7707-842B-4640-993A-475AF6471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17" y="2094835"/>
            <a:ext cx="4763165" cy="4763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9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9E3F-4B37-4F75-ADBC-7AC49031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489A-A5AE-440D-BEC3-0B7803802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http://www.ipfusion.ca</a:t>
            </a:r>
            <a:endParaRPr lang="en-US" dirty="0"/>
          </a:p>
          <a:p>
            <a:pPr lvl="1"/>
            <a:r>
              <a:rPr lang="en-US" dirty="0"/>
              <a:t>Product Overview</a:t>
            </a:r>
          </a:p>
          <a:p>
            <a:r>
              <a:rPr lang="en-US" dirty="0">
                <a:hlinkClick r:id="rId3"/>
              </a:rPr>
              <a:t>http://partner.ipfusion.ca</a:t>
            </a:r>
            <a:endParaRPr lang="en-US" dirty="0"/>
          </a:p>
          <a:p>
            <a:pPr lvl="1"/>
            <a:r>
              <a:rPr lang="en-US" dirty="0"/>
              <a:t>Documentation, Downloads, Support</a:t>
            </a:r>
          </a:p>
          <a:p>
            <a:r>
              <a:rPr lang="en-US" dirty="0">
                <a:hlinkClick r:id="rId4"/>
              </a:rPr>
              <a:t>http://support.ipfusion.ca</a:t>
            </a:r>
            <a:endParaRPr lang="en-US" dirty="0"/>
          </a:p>
          <a:p>
            <a:pPr lvl="1"/>
            <a:r>
              <a:rPr lang="en-US" dirty="0"/>
              <a:t>Tickets, Forums, Knowledgebase</a:t>
            </a:r>
          </a:p>
        </p:txBody>
      </p:sp>
    </p:spTree>
    <p:extLst>
      <p:ext uri="{BB962C8B-B14F-4D97-AF65-F5344CB8AC3E}">
        <p14:creationId xmlns:p14="http://schemas.microsoft.com/office/powerpoint/2010/main" val="31627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PFusion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B9470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FusionTheme" id="{6DD0CF2D-F76D-4FE0-A30D-65FCF0830346}" vid="{D10817AD-FA64-401F-8660-E95FFFE67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becab749-c04a-4109-a0a0-2e284a483d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BEA13DF96F44A7CAE022C969308A" ma:contentTypeVersion="14" ma:contentTypeDescription="Create a new document." ma:contentTypeScope="" ma:versionID="19fa9d48c27cad85fe6c71ec5dcd8e46">
  <xsd:schema xmlns:xsd="http://www.w3.org/2001/XMLSchema" xmlns:xs="http://www.w3.org/2001/XMLSchema" xmlns:p="http://schemas.microsoft.com/office/2006/metadata/properties" xmlns:ns2="becab749-c04a-4109-a0a0-2e284a483d2a" xmlns:ns3="bdb7d3d8-cd9b-47ef-bfb5-4cd34af3f5dc" targetNamespace="http://schemas.microsoft.com/office/2006/metadata/properties" ma:root="true" ma:fieldsID="01044566f3c2e4f173583bbe58f213b6" ns2:_="" ns3:_="">
    <xsd:import namespace="becab749-c04a-4109-a0a0-2e284a483d2a"/>
    <xsd:import namespace="bdb7d3d8-cd9b-47ef-bfb5-4cd34af3f5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ab749-c04a-4109-a0a0-2e284a483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ote" ma:index="21" nillable="true" ma:displayName="Note " ma:description="Purpose " ma:format="Dropdown" ma:internalName="No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7d3d8-cd9b-47ef-bfb5-4cd34af3f5d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6C1011-7DB0-453B-A0CE-ACBA91DD3D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B1D8D-8884-492A-88E3-2391616CE66C}">
  <ds:schemaRefs>
    <ds:schemaRef ds:uri="http://schemas.microsoft.com/office/2006/metadata/properties"/>
    <ds:schemaRef ds:uri="http://schemas.microsoft.com/office/infopath/2007/PartnerControls"/>
    <ds:schemaRef ds:uri="becab749-c04a-4109-a0a0-2e284a483d2a"/>
  </ds:schemaRefs>
</ds:datastoreItem>
</file>

<file path=customXml/itemProps3.xml><?xml version="1.0" encoding="utf-8"?>
<ds:datastoreItem xmlns:ds="http://schemas.openxmlformats.org/officeDocument/2006/customXml" ds:itemID="{8AF24240-1304-4EEF-8CFF-EA6103F5D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ab749-c04a-4109-a0a0-2e284a483d2a"/>
    <ds:schemaRef ds:uri="bdb7d3d8-cd9b-47ef-bfb5-4cd34af3f5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9591</TotalTime>
  <Words>664</Words>
  <Application>Microsoft Office PowerPoint</Application>
  <PresentationFormat>On-screen Show (4:3)</PresentationFormat>
  <Paragraphs>179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IPFusionTheme</vt:lpstr>
      <vt:lpstr>Module 1</vt:lpstr>
      <vt:lpstr>Introduction</vt:lpstr>
      <vt:lpstr>Why IPFusion?</vt:lpstr>
      <vt:lpstr>Why IPFusion? – One Integrated Solution</vt:lpstr>
      <vt:lpstr>IPFusion Overview</vt:lpstr>
      <vt:lpstr>IPFusion Overview – Designer Application</vt:lpstr>
      <vt:lpstr>IPFusion Overview – Runtime Application</vt:lpstr>
      <vt:lpstr>IPFusion Overview</vt:lpstr>
      <vt:lpstr>Website and Support</vt:lpstr>
      <vt:lpstr>Solution Overview</vt:lpstr>
      <vt:lpstr>Solution Overview – Designer Application</vt:lpstr>
      <vt:lpstr>Solution Overview – Display Layout</vt:lpstr>
      <vt:lpstr>Solution Overview – Maps</vt:lpstr>
      <vt:lpstr>Solution Overview – Navigation</vt:lpstr>
      <vt:lpstr>Solution Overview – Integrated Systems</vt:lpstr>
      <vt:lpstr>Solution Overview – Assets</vt:lpstr>
      <vt:lpstr>Solution Overview – Alarming</vt:lpstr>
      <vt:lpstr>Solution Overview – Alarm Grid</vt:lpstr>
      <vt:lpstr>Solution Overview – Workflows</vt:lpstr>
      <vt:lpstr>Solution Overview – Workstations</vt:lpstr>
      <vt:lpstr>Solution Overview – Publication</vt:lpstr>
      <vt:lpstr>Solution Overview – User Security</vt:lpstr>
      <vt:lpstr>Solution Overview – Version Control</vt:lpstr>
      <vt:lpstr>Solution Overview – Embedded Video</vt:lpstr>
      <vt:lpstr>System Topology – Dedicated Redundant IPFusion Data Servers</vt:lpstr>
      <vt:lpstr>System Topology – Self-Sufficient IPFusion Workstations</vt:lpstr>
      <vt:lpstr>System Topology – Third Party System-Hosted Data Server</vt:lpstr>
      <vt:lpstr>Additional Features</vt:lpstr>
      <vt:lpstr>Additional Features – API</vt:lpstr>
      <vt:lpstr>Additional Features – Logging and Reporting</vt:lpstr>
      <vt:lpstr>Additional Features – Simulation App</vt:lpstr>
      <vt:lpstr>Additional Features – Debugging App</vt:lpstr>
      <vt:lpstr>Additional Features – Debugging App</vt:lpstr>
      <vt:lpstr>Additional Features – VideoFusion</vt:lpstr>
      <vt:lpstr>Module 1 Complete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Delco HMI Concept</dc:title>
  <dc:creator>Hildebrandt, Jeremy</dc:creator>
  <cp:lastModifiedBy>Breanna Wilson</cp:lastModifiedBy>
  <cp:revision>502</cp:revision>
  <cp:lastPrinted>2015-10-21T22:55:11Z</cp:lastPrinted>
  <dcterms:created xsi:type="dcterms:W3CDTF">2012-11-27T18:51:14Z</dcterms:created>
  <dcterms:modified xsi:type="dcterms:W3CDTF">2022-04-01T22:21:45Z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0x010100BC3DBEA13DF96F44A7CAE022C969308A</vt:lpwstr>
  </property>
</Properties>
</file>