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7"/>
  </p:notesMasterIdLst>
  <p:handoutMasterIdLst>
    <p:handoutMasterId r:id="rId18"/>
  </p:handoutMasterIdLst>
  <p:sldIdLst>
    <p:sldId id="385" r:id="rId2"/>
    <p:sldId id="399" r:id="rId3"/>
    <p:sldId id="267" r:id="rId4"/>
    <p:sldId id="420" r:id="rId5"/>
    <p:sldId id="421" r:id="rId6"/>
    <p:sldId id="422" r:id="rId7"/>
    <p:sldId id="398" r:id="rId8"/>
    <p:sldId id="271" r:id="rId9"/>
    <p:sldId id="424" r:id="rId10"/>
    <p:sldId id="425" r:id="rId11"/>
    <p:sldId id="426" r:id="rId12"/>
    <p:sldId id="427" r:id="rId13"/>
    <p:sldId id="418" r:id="rId14"/>
    <p:sldId id="430" r:id="rId15"/>
    <p:sldId id="3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195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124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32" y="1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/>
          <a:lstStyle>
            <a:lvl1pPr algn="r">
              <a:defRPr sz="1300"/>
            </a:lvl1pPr>
          </a:lstStyle>
          <a:p>
            <a:fld id="{609FCAE6-1D8F-4771-8711-3A96A071E521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32" y="9119326"/>
            <a:ext cx="3169698" cy="480226"/>
          </a:xfrm>
          <a:prstGeom prst="rect">
            <a:avLst/>
          </a:prstGeom>
        </p:spPr>
        <p:txBody>
          <a:bodyPr vert="horz" lIns="95552" tIns="47776" rIns="95552" bIns="47776" rtlCol="0" anchor="b"/>
          <a:lstStyle>
            <a:lvl1pPr algn="r">
              <a:defRPr sz="1300"/>
            </a:lvl1pPr>
          </a:lstStyle>
          <a:p>
            <a:fld id="{50DEA939-43D5-4C5E-B369-1FE1D4FAB7C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9218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7EE2CDDF-0007-4E11-A741-1EBBE4621499}" type="datetimeFigureOut">
              <a:rPr lang="en-CA" smtClean="0"/>
              <a:t>2021-10-08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2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3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2C185B80-357A-4BB5-BC49-62A72F54E2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4256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85B80-357A-4BB5-BC49-62A72F54E276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707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7200" b="1" cap="none" baseline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Module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7DFB3268-651E-43CD-AF8B-212EC29B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65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7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8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ACBCA4C9-EFF5-4CDD-8BC1-DDF523274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92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62AAA2C-E7E6-4F68-BEDF-0F664B8444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/>
          <a:lstStyle>
            <a:lvl1pPr>
              <a:defRPr>
                <a:solidFill>
                  <a:srgbClr val="53565A"/>
                </a:solidFill>
              </a:defRPr>
            </a:lvl1pPr>
            <a:lvl2pPr>
              <a:defRPr>
                <a:solidFill>
                  <a:srgbClr val="53565A"/>
                </a:solidFill>
              </a:defRPr>
            </a:lvl2pPr>
            <a:lvl3pPr>
              <a:defRPr>
                <a:solidFill>
                  <a:srgbClr val="53565A"/>
                </a:solidFill>
              </a:defRPr>
            </a:lvl3pPr>
            <a:lvl4pPr>
              <a:defRPr>
                <a:solidFill>
                  <a:srgbClr val="53565A"/>
                </a:solidFill>
              </a:defRPr>
            </a:lvl4pPr>
            <a:lvl5pPr>
              <a:defRPr>
                <a:solidFill>
                  <a:srgbClr val="53565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FEEBBA-F5BA-4255-B013-F4CD41538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2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600200"/>
            <a:ext cx="7772400" cy="2200275"/>
          </a:xfrm>
        </p:spPr>
        <p:txBody>
          <a:bodyPr anchor="b">
            <a:normAutofit/>
          </a:bodyPr>
          <a:lstStyle>
            <a:lvl1pPr algn="ctr">
              <a:defRPr sz="6000" b="1" cap="none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980307"/>
            <a:ext cx="7848600" cy="158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91F2969-BAC4-41A9-A4C5-E8470989B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1520" y="57912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0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44B1540-B4B3-4373-9630-09F2AD822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7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9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8C36F4-452E-40C6-A985-AB78A4460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01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59F6F3-E48C-47AF-8137-84A99F108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5943600"/>
            <a:ext cx="1335903" cy="5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57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74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D74AC8C1-3CA6-49ED-B611-DC3E4C27647A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44626EF9-DF20-4025-A7DD-439A218CF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8694"/>
            <a:ext cx="8229600" cy="1000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06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  <p:sldLayoutId id="214748392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00200" y="1491142"/>
            <a:ext cx="5943600" cy="1927225"/>
          </a:xfrm>
        </p:spPr>
        <p:txBody>
          <a:bodyPr/>
          <a:lstStyle/>
          <a:p>
            <a:r>
              <a:rPr lang="en-US" dirty="0"/>
              <a:t>Module 10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219200" y="3439633"/>
            <a:ext cx="6705600" cy="1752600"/>
          </a:xfrm>
        </p:spPr>
        <p:txBody>
          <a:bodyPr>
            <a:normAutofit/>
          </a:bodyPr>
          <a:lstStyle/>
          <a:p>
            <a:r>
              <a:rPr lang="en-US" dirty="0"/>
              <a:t>Advanced Features: </a:t>
            </a:r>
          </a:p>
          <a:p>
            <a:r>
              <a:rPr lang="en-US" dirty="0"/>
              <a:t>Security Management</a:t>
            </a:r>
          </a:p>
        </p:txBody>
      </p:sp>
    </p:spTree>
    <p:extLst>
      <p:ext uri="{BB962C8B-B14F-4D97-AF65-F5344CB8AC3E}">
        <p14:creationId xmlns:p14="http://schemas.microsoft.com/office/powerpoint/2010/main" val="183154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B57EA-36A9-49B6-89C2-77DC4DCAC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Security Manager: Defining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709D7-5A7F-47E8-B902-99D0812DC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user’s information and credentials will need to be input when creating a new account .</a:t>
            </a:r>
          </a:p>
          <a:p>
            <a:r>
              <a:rPr lang="en-CA" dirty="0"/>
              <a:t>Editing existing user accounts also allow their assignment to groups.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B7B9A3-17A8-4BF0-A31D-3983BF86D76E}"/>
              </a:ext>
            </a:extLst>
          </p:cNvPr>
          <p:cNvSpPr txBox="1"/>
          <p:nvPr/>
        </p:nvSpPr>
        <p:spPr>
          <a:xfrm>
            <a:off x="1824081" y="5754469"/>
            <a:ext cx="178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Add new user account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A6E015-FA3F-4BD9-8BBB-C43B9A1D1AC1}"/>
              </a:ext>
            </a:extLst>
          </p:cNvPr>
          <p:cNvSpPr txBox="1"/>
          <p:nvPr/>
        </p:nvSpPr>
        <p:spPr>
          <a:xfrm>
            <a:off x="6660393" y="2940403"/>
            <a:ext cx="2026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Edit user account and add to a group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671B45-CF02-40B7-A5C8-D40CAF538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76" y="2965069"/>
            <a:ext cx="2649676" cy="27784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3CC494-A789-43E8-BB52-7CB8B429B3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303" y="2940403"/>
            <a:ext cx="2649676" cy="27766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DE5042-BD7F-47D6-A77A-85BB386E70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749" y="3944181"/>
            <a:ext cx="2738950" cy="288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75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91A8-D76D-4BC8-96A6-BA725CCD5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Security Manager: Defining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C37CB-84BD-44AD-B4C3-AB28D65C2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Simply provide the name and assign members to create a new group.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D41C19-5133-44FC-9E0C-F33BBDF32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605" y="2362200"/>
            <a:ext cx="3781953" cy="33818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EBCB36-AE1E-4E30-AE29-E184FD454F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466" y="2362200"/>
            <a:ext cx="3772426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18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896F-A8C5-4E78-A88D-FECB57ED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Security Manager: Assigning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7EA7E-205F-4264-BF14-D96AA357E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User Groups can have varying privileges that control how much they can interact with the project.</a:t>
            </a:r>
          </a:p>
          <a:p>
            <a:r>
              <a:rPr lang="en-CA" dirty="0"/>
              <a:t>Select the allowed and denied actions based on the purpose of the groups and its members.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2124D7-A669-44C7-81EE-D508345D0EE3}"/>
              </a:ext>
            </a:extLst>
          </p:cNvPr>
          <p:cNvSpPr txBox="1"/>
          <p:nvPr/>
        </p:nvSpPr>
        <p:spPr>
          <a:xfrm>
            <a:off x="1955964" y="6020283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*The Administrators group has all privileges allowed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B01614-A90E-4991-B34F-B9867F426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333" y="2910979"/>
            <a:ext cx="3722462" cy="311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0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686800" cy="2200275"/>
          </a:xfrm>
        </p:spPr>
        <p:txBody>
          <a:bodyPr>
            <a:normAutofit/>
          </a:bodyPr>
          <a:lstStyle/>
          <a:p>
            <a:r>
              <a:rPr lang="en-US" dirty="0"/>
              <a:t>Active Directory Integration</a:t>
            </a:r>
          </a:p>
        </p:txBody>
      </p:sp>
    </p:spTree>
    <p:extLst>
      <p:ext uri="{BB962C8B-B14F-4D97-AF65-F5344CB8AC3E}">
        <p14:creationId xmlns:p14="http://schemas.microsoft.com/office/powerpoint/2010/main" val="8277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E896F-A8C5-4E78-A88D-FECB57EDD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Active Directory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7EA7E-205F-4264-BF14-D96AA357E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Active Directory for the </a:t>
            </a:r>
            <a:r>
              <a:rPr lang="en-US" b="1" dirty="0"/>
              <a:t>Security Provider</a:t>
            </a:r>
            <a:r>
              <a:rPr lang="en-US" dirty="0"/>
              <a:t> allows you to use the already created users and groups in the domain.</a:t>
            </a:r>
          </a:p>
          <a:p>
            <a:pPr lvl="1"/>
            <a:r>
              <a:rPr lang="en-US" dirty="0"/>
              <a:t>If you use IPFusion instead, you will need to create the users and groups within </a:t>
            </a:r>
            <a:r>
              <a:rPr lang="en-US" b="1" dirty="0"/>
              <a:t>Security Manager</a:t>
            </a:r>
            <a:r>
              <a:rPr lang="en-US" dirty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117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1752600"/>
            <a:ext cx="7086600" cy="2200275"/>
          </a:xfrm>
        </p:spPr>
        <p:txBody>
          <a:bodyPr>
            <a:normAutofit/>
          </a:bodyPr>
          <a:lstStyle/>
          <a:p>
            <a:r>
              <a:rPr lang="en-US" dirty="0"/>
              <a:t>Module 10 Complete</a:t>
            </a:r>
          </a:p>
        </p:txBody>
      </p:sp>
    </p:spTree>
    <p:extLst>
      <p:ext uri="{BB962C8B-B14F-4D97-AF65-F5344CB8AC3E}">
        <p14:creationId xmlns:p14="http://schemas.microsoft.com/office/powerpoint/2010/main" val="272982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00" y="1752600"/>
            <a:ext cx="5410200" cy="2200275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9226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00600"/>
          </a:xfrm>
        </p:spPr>
        <p:txBody>
          <a:bodyPr>
            <a:normAutofit/>
          </a:bodyPr>
          <a:lstStyle/>
          <a:p>
            <a:r>
              <a:rPr lang="en-US" sz="2200" dirty="0"/>
              <a:t>Manage users and groups access to IPFusion.</a:t>
            </a:r>
            <a:endParaRPr lang="en-CA" sz="2200" dirty="0"/>
          </a:p>
          <a:p>
            <a:r>
              <a:rPr lang="en-CA" sz="2200" dirty="0"/>
              <a:t>Manage automatic logouts and maximum login attempts.</a:t>
            </a:r>
          </a:p>
          <a:p>
            <a:r>
              <a:rPr lang="en-CA" sz="2200" dirty="0"/>
              <a:t>Can use either IPFusion or Active Directory as the security provider.</a:t>
            </a:r>
          </a:p>
        </p:txBody>
      </p:sp>
    </p:spTree>
    <p:extLst>
      <p:ext uri="{BB962C8B-B14F-4D97-AF65-F5344CB8AC3E}">
        <p14:creationId xmlns:p14="http://schemas.microsoft.com/office/powerpoint/2010/main" val="107941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67EF2-BCF4-47E7-92B0-48DEBCA04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Enabling Security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7254A-83C1-4B33-A7A9-E6C7739B7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057400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Selecting the </a:t>
            </a:r>
            <a:r>
              <a:rPr lang="en-CA" b="1" dirty="0"/>
              <a:t>Security </a:t>
            </a:r>
            <a:r>
              <a:rPr lang="en-CA" dirty="0"/>
              <a:t>option in the </a:t>
            </a:r>
            <a:r>
              <a:rPr lang="en-CA" b="1" dirty="0"/>
              <a:t>Advanced</a:t>
            </a:r>
            <a:r>
              <a:rPr lang="en-CA" dirty="0"/>
              <a:t> tab will open a prompt to enable security settings.</a:t>
            </a:r>
          </a:p>
          <a:p>
            <a:r>
              <a:rPr lang="en-CA" dirty="0"/>
              <a:t>The project will then restart after confirmation.</a:t>
            </a:r>
          </a:p>
          <a:p>
            <a:r>
              <a:rPr lang="en-CA" dirty="0"/>
              <a:t>Afterwards, the </a:t>
            </a:r>
            <a:r>
              <a:rPr lang="en-CA" b="1" dirty="0"/>
              <a:t>Security Manager </a:t>
            </a:r>
            <a:r>
              <a:rPr lang="en-CA" dirty="0"/>
              <a:t>will open and both Designer and Runtime security are now enabled.</a:t>
            </a:r>
          </a:p>
          <a:p>
            <a:pPr lvl="1"/>
            <a:r>
              <a:rPr lang="en-CA" dirty="0"/>
              <a:t>Users will be logged in as Admin by default after the reboot.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DB38D0-C255-46BB-A286-7C2EE294E1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191000"/>
            <a:ext cx="2433387" cy="1162098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DE41F7-D76E-46BD-AAB4-C333EDB85E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429000"/>
            <a:ext cx="5105400" cy="314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4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2396B-7C21-4B4F-B79E-E02B9375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Designer Security Prompt</a:t>
            </a:r>
            <a:endParaRPr lang="en-CA" dirty="0"/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BC8996D6-4069-40B9-92BD-67E11E1A5D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66800"/>
            <a:ext cx="8229600" cy="4449825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F563AD2-6A91-45CA-B0E3-B45E4D1B17B3}"/>
              </a:ext>
            </a:extLst>
          </p:cNvPr>
          <p:cNvSpPr txBox="1"/>
          <p:nvPr/>
        </p:nvSpPr>
        <p:spPr>
          <a:xfrm>
            <a:off x="1028700" y="5606534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This view can have additional options based on the Security Provider</a:t>
            </a:r>
          </a:p>
        </p:txBody>
      </p:sp>
    </p:spTree>
    <p:extLst>
      <p:ext uri="{BB962C8B-B14F-4D97-AF65-F5344CB8AC3E}">
        <p14:creationId xmlns:p14="http://schemas.microsoft.com/office/powerpoint/2010/main" val="250766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02DD-DFB2-4896-B86E-34FFEC535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– Runtime Security Prompt</a:t>
            </a:r>
            <a:endParaRPr lang="en-C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0714ED-D15F-49D2-926D-BC5DD2580E3B}"/>
              </a:ext>
            </a:extLst>
          </p:cNvPr>
          <p:cNvSpPr txBox="1"/>
          <p:nvPr/>
        </p:nvSpPr>
        <p:spPr>
          <a:xfrm>
            <a:off x="1028699" y="5534555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This view can have additional options based on the Security Provider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F55691-F416-4708-8A1C-2A67E0595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016" y="990600"/>
            <a:ext cx="7945967" cy="446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9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1752600"/>
            <a:ext cx="6629400" cy="2200275"/>
          </a:xfrm>
        </p:spPr>
        <p:txBody>
          <a:bodyPr/>
          <a:lstStyle/>
          <a:p>
            <a:r>
              <a:rPr lang="en-US" dirty="0"/>
              <a:t>Security Manager</a:t>
            </a:r>
          </a:p>
        </p:txBody>
      </p:sp>
    </p:spTree>
    <p:extLst>
      <p:ext uri="{BB962C8B-B14F-4D97-AF65-F5344CB8AC3E}">
        <p14:creationId xmlns:p14="http://schemas.microsoft.com/office/powerpoint/2010/main" val="258061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Security Manager: General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12408"/>
            <a:ext cx="8290560" cy="2192792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Max Login Attempts —</a:t>
            </a:r>
            <a:r>
              <a:rPr lang="en-US" dirty="0"/>
              <a:t> Set the number of login attempts the user can make.</a:t>
            </a:r>
          </a:p>
          <a:p>
            <a:r>
              <a:rPr lang="en-US" b="1" dirty="0"/>
              <a:t>Security Provider —</a:t>
            </a:r>
            <a:r>
              <a:rPr lang="en-US" dirty="0"/>
              <a:t> Select whether the security settings will be the local IPFusion (Default) settings or from Active Directory.</a:t>
            </a:r>
          </a:p>
          <a:p>
            <a:pPr lvl="1"/>
            <a:r>
              <a:rPr lang="en-US" b="1" dirty="0"/>
              <a:t>Note</a:t>
            </a:r>
            <a:r>
              <a:rPr lang="en-US" dirty="0"/>
              <a:t>: For Active Directory, your Designer and Runtime Workstations must be joined to the Active Directory Domain.</a:t>
            </a:r>
            <a:endParaRPr lang="en-US" b="1" dirty="0"/>
          </a:p>
          <a:p>
            <a:r>
              <a:rPr lang="en-US" b="1" dirty="0"/>
              <a:t>Enforce password policy — </a:t>
            </a:r>
            <a:r>
              <a:rPr lang="en-US" dirty="0"/>
              <a:t>Force all newly created and updated passwords to </a:t>
            </a:r>
            <a:r>
              <a:rPr lang="en-US"/>
              <a:t>be complex.</a:t>
            </a:r>
            <a:endParaRPr lang="en-US" b="1" dirty="0"/>
          </a:p>
          <a:p>
            <a:r>
              <a:rPr lang="en-US" dirty="0"/>
              <a:t>Disabling security will restart the project to reflect the change.</a:t>
            </a:r>
          </a:p>
          <a:p>
            <a:endParaRPr lang="en-US" dirty="0"/>
          </a:p>
        </p:txBody>
      </p:sp>
      <p:sp>
        <p:nvSpPr>
          <p:cNvPr id="2" name="AutoShape 2" descr="IPFUSI~1_img3"/>
          <p:cNvSpPr>
            <a:spLocks noChangeAspect="1" noChangeArrowheads="1"/>
          </p:cNvSpPr>
          <p:nvPr/>
        </p:nvSpPr>
        <p:spPr bwMode="auto">
          <a:xfrm>
            <a:off x="63500" y="-136525"/>
            <a:ext cx="9648825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6E9A7F-0637-4BBE-B309-4334D2824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404" y="3423550"/>
            <a:ext cx="5391191" cy="33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317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0B28-4B81-489E-A27E-85FC3984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Security Manager: Users/Groups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CA621-D546-4559-B389-326A45B73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09800"/>
          </a:xfrm>
        </p:spPr>
        <p:txBody>
          <a:bodyPr>
            <a:normAutofit fontScale="92500"/>
          </a:bodyPr>
          <a:lstStyle/>
          <a:p>
            <a:r>
              <a:rPr lang="en-CA" dirty="0"/>
              <a:t>The system administrator can set up user accounts and user groups that have varying degrees of permissions in the software.</a:t>
            </a:r>
          </a:p>
          <a:p>
            <a:r>
              <a:rPr lang="en-CA" dirty="0"/>
              <a:t>Each user, barring the Admin, will need to be assigned a group.</a:t>
            </a:r>
          </a:p>
          <a:p>
            <a:pPr lvl="1"/>
            <a:r>
              <a:rPr lang="en-CA" dirty="0"/>
              <a:t>A single user can be in multiple groups if needed.</a:t>
            </a:r>
          </a:p>
          <a:p>
            <a:pPr lvl="1"/>
            <a:r>
              <a:rPr lang="en-CA" dirty="0"/>
              <a:t>When Active Directory is the security provider, groups and their associated users can be imported in the group configuration.</a:t>
            </a:r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7890B2-5D99-459B-AAE1-5E1F0931E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1" y="3395031"/>
            <a:ext cx="4370130" cy="32294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867034-C3E7-4204-81D7-DE260F5F68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753" y="3395030"/>
            <a:ext cx="4356172" cy="322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1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PFusionTheme">
  <a:themeElements>
    <a:clrScheme name="Custom 2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B94700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ustom 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PFusionTheme" id="{6DD0CF2D-F76D-4FE0-A30D-65FCF0830346}" vid="{D10817AD-FA64-401F-8660-E95FFFE673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IPFusionTheme</Template>
  <TotalTime>7971</TotalTime>
  <Words>458</Words>
  <Application>Microsoft Office PowerPoint</Application>
  <PresentationFormat>On-screen Show (4:3)</PresentationFormat>
  <Paragraphs>52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IPFusionTheme</vt:lpstr>
      <vt:lpstr>Module 10</vt:lpstr>
      <vt:lpstr>Overview</vt:lpstr>
      <vt:lpstr>Overview</vt:lpstr>
      <vt:lpstr>Overview – Enabling Security</vt:lpstr>
      <vt:lpstr>Overview – Designer Security Prompt</vt:lpstr>
      <vt:lpstr>Overview – Runtime Security Prompt</vt:lpstr>
      <vt:lpstr>Security Manager</vt:lpstr>
      <vt:lpstr>Security Manager: General</vt:lpstr>
      <vt:lpstr>Security Manager: Users/Groups</vt:lpstr>
      <vt:lpstr>Security Manager: Defining Users</vt:lpstr>
      <vt:lpstr>Security Manager: Defining Groups</vt:lpstr>
      <vt:lpstr>Security Manager: Assigning Privileges</vt:lpstr>
      <vt:lpstr>Active Directory Integration</vt:lpstr>
      <vt:lpstr>Active Directory Integration</vt:lpstr>
      <vt:lpstr>Module 10 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Delco HMI Concept</dc:title>
  <dc:creator>Hildebrandt, Jeremy</dc:creator>
  <cp:lastModifiedBy>Breanna Wilson</cp:lastModifiedBy>
  <cp:revision>544</cp:revision>
  <cp:lastPrinted>2015-10-21T22:55:11Z</cp:lastPrinted>
  <dcterms:created xsi:type="dcterms:W3CDTF">2012-11-27T18:51:14Z</dcterms:created>
  <dcterms:modified xsi:type="dcterms:W3CDTF">2021-10-08T14:58:35Z</dcterms:modified>
</cp:coreProperties>
</file>