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4"/>
  </p:sldMasterIdLst>
  <p:notesMasterIdLst>
    <p:notesMasterId r:id="rId90"/>
  </p:notesMasterIdLst>
  <p:handoutMasterIdLst>
    <p:handoutMasterId r:id="rId91"/>
  </p:handoutMasterIdLst>
  <p:sldIdLst>
    <p:sldId id="337" r:id="rId5"/>
    <p:sldId id="444" r:id="rId6"/>
    <p:sldId id="440" r:id="rId7"/>
    <p:sldId id="406" r:id="rId8"/>
    <p:sldId id="408" r:id="rId9"/>
    <p:sldId id="409" r:id="rId10"/>
    <p:sldId id="394" r:id="rId11"/>
    <p:sldId id="520" r:id="rId12"/>
    <p:sldId id="442" r:id="rId13"/>
    <p:sldId id="503" r:id="rId14"/>
    <p:sldId id="512" r:id="rId15"/>
    <p:sldId id="464" r:id="rId16"/>
    <p:sldId id="465" r:id="rId17"/>
    <p:sldId id="466" r:id="rId18"/>
    <p:sldId id="467" r:id="rId19"/>
    <p:sldId id="468" r:id="rId20"/>
    <p:sldId id="469" r:id="rId21"/>
    <p:sldId id="471" r:id="rId22"/>
    <p:sldId id="472" r:id="rId23"/>
    <p:sldId id="508" r:id="rId24"/>
    <p:sldId id="410" r:id="rId25"/>
    <p:sldId id="506" r:id="rId26"/>
    <p:sldId id="411" r:id="rId27"/>
    <p:sldId id="412" r:id="rId28"/>
    <p:sldId id="414" r:id="rId29"/>
    <p:sldId id="486" r:id="rId30"/>
    <p:sldId id="487" r:id="rId31"/>
    <p:sldId id="489" r:id="rId32"/>
    <p:sldId id="490" r:id="rId33"/>
    <p:sldId id="494" r:id="rId34"/>
    <p:sldId id="491" r:id="rId35"/>
    <p:sldId id="492" r:id="rId36"/>
    <p:sldId id="493" r:id="rId37"/>
    <p:sldId id="495" r:id="rId38"/>
    <p:sldId id="496" r:id="rId39"/>
    <p:sldId id="497" r:id="rId40"/>
    <p:sldId id="498" r:id="rId41"/>
    <p:sldId id="499" r:id="rId42"/>
    <p:sldId id="505" r:id="rId43"/>
    <p:sldId id="509" r:id="rId44"/>
    <p:sldId id="415" r:id="rId45"/>
    <p:sldId id="510" r:id="rId46"/>
    <p:sldId id="417" r:id="rId47"/>
    <p:sldId id="462" r:id="rId48"/>
    <p:sldId id="474" r:id="rId49"/>
    <p:sldId id="476" r:id="rId50"/>
    <p:sldId id="477" r:id="rId51"/>
    <p:sldId id="478" r:id="rId52"/>
    <p:sldId id="479" r:id="rId53"/>
    <p:sldId id="480" r:id="rId54"/>
    <p:sldId id="481" r:id="rId55"/>
    <p:sldId id="483" r:id="rId56"/>
    <p:sldId id="484" r:id="rId57"/>
    <p:sldId id="511" r:id="rId58"/>
    <p:sldId id="522" r:id="rId59"/>
    <p:sldId id="501" r:id="rId60"/>
    <p:sldId id="513" r:id="rId61"/>
    <p:sldId id="428" r:id="rId62"/>
    <p:sldId id="429" r:id="rId63"/>
    <p:sldId id="430" r:id="rId64"/>
    <p:sldId id="434" r:id="rId65"/>
    <p:sldId id="500" r:id="rId66"/>
    <p:sldId id="435" r:id="rId67"/>
    <p:sldId id="436" r:id="rId68"/>
    <p:sldId id="502" r:id="rId69"/>
    <p:sldId id="514" r:id="rId70"/>
    <p:sldId id="420" r:id="rId71"/>
    <p:sldId id="421" r:id="rId72"/>
    <p:sldId id="518" r:id="rId73"/>
    <p:sldId id="425" r:id="rId74"/>
    <p:sldId id="524" r:id="rId75"/>
    <p:sldId id="423" r:id="rId76"/>
    <p:sldId id="525" r:id="rId77"/>
    <p:sldId id="424" r:id="rId78"/>
    <p:sldId id="515" r:id="rId79"/>
    <p:sldId id="422" r:id="rId80"/>
    <p:sldId id="516" r:id="rId81"/>
    <p:sldId id="426" r:id="rId82"/>
    <p:sldId id="517" r:id="rId83"/>
    <p:sldId id="504" r:id="rId84"/>
    <p:sldId id="519" r:id="rId85"/>
    <p:sldId id="437" r:id="rId86"/>
    <p:sldId id="523" r:id="rId87"/>
    <p:sldId id="438" r:id="rId88"/>
    <p:sldId id="384" r:id="rId8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328549E8-11AD-4BDB-856E-D3CE267A00F6}">
          <p14:sldIdLst>
            <p14:sldId id="337"/>
          </p14:sldIdLst>
        </p14:section>
        <p14:section name="Design Tabs" id="{72AE2962-D164-4AB0-AFDC-EA1651CC9091}">
          <p14:sldIdLst>
            <p14:sldId id="444"/>
            <p14:sldId id="440"/>
            <p14:sldId id="406"/>
            <p14:sldId id="408"/>
            <p14:sldId id="409"/>
            <p14:sldId id="394"/>
            <p14:sldId id="520"/>
            <p14:sldId id="442"/>
            <p14:sldId id="503"/>
            <p14:sldId id="512"/>
            <p14:sldId id="464"/>
            <p14:sldId id="465"/>
            <p14:sldId id="466"/>
            <p14:sldId id="467"/>
            <p14:sldId id="468"/>
            <p14:sldId id="469"/>
            <p14:sldId id="471"/>
            <p14:sldId id="472"/>
            <p14:sldId id="508"/>
            <p14:sldId id="410"/>
            <p14:sldId id="506"/>
            <p14:sldId id="411"/>
            <p14:sldId id="412"/>
            <p14:sldId id="414"/>
            <p14:sldId id="486"/>
            <p14:sldId id="487"/>
            <p14:sldId id="489"/>
            <p14:sldId id="490"/>
            <p14:sldId id="494"/>
            <p14:sldId id="491"/>
            <p14:sldId id="492"/>
            <p14:sldId id="493"/>
            <p14:sldId id="495"/>
            <p14:sldId id="496"/>
            <p14:sldId id="497"/>
            <p14:sldId id="498"/>
            <p14:sldId id="499"/>
            <p14:sldId id="505"/>
            <p14:sldId id="509"/>
            <p14:sldId id="415"/>
            <p14:sldId id="510"/>
            <p14:sldId id="417"/>
            <p14:sldId id="462"/>
            <p14:sldId id="474"/>
            <p14:sldId id="476"/>
            <p14:sldId id="477"/>
            <p14:sldId id="478"/>
            <p14:sldId id="479"/>
            <p14:sldId id="480"/>
            <p14:sldId id="481"/>
            <p14:sldId id="483"/>
            <p14:sldId id="484"/>
            <p14:sldId id="511"/>
            <p14:sldId id="522"/>
            <p14:sldId id="501"/>
            <p14:sldId id="513"/>
            <p14:sldId id="428"/>
            <p14:sldId id="429"/>
            <p14:sldId id="430"/>
            <p14:sldId id="434"/>
            <p14:sldId id="500"/>
            <p14:sldId id="435"/>
            <p14:sldId id="436"/>
            <p14:sldId id="502"/>
            <p14:sldId id="514"/>
            <p14:sldId id="420"/>
            <p14:sldId id="421"/>
            <p14:sldId id="518"/>
            <p14:sldId id="425"/>
            <p14:sldId id="524"/>
            <p14:sldId id="423"/>
            <p14:sldId id="525"/>
            <p14:sldId id="424"/>
            <p14:sldId id="515"/>
            <p14:sldId id="422"/>
            <p14:sldId id="516"/>
            <p14:sldId id="426"/>
            <p14:sldId id="517"/>
            <p14:sldId id="504"/>
          </p14:sldIdLst>
        </p14:section>
        <p14:section name="Home Tab" id="{91277E0F-FBB3-4920-B7BC-C711D09AC01C}">
          <p14:sldIdLst>
            <p14:sldId id="519"/>
            <p14:sldId id="437"/>
            <p14:sldId id="523"/>
            <p14:sldId id="438"/>
          </p14:sldIdLst>
        </p14:section>
        <p14:section name="End" id="{26771451-94C4-4B7F-9A85-076971C3CC7D}">
          <p14:sldIdLst>
            <p14:sldId id="3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ebrandt, Jeremy" initials="J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86384" autoAdjust="0"/>
  </p:normalViewPr>
  <p:slideViewPr>
    <p:cSldViewPr>
      <p:cViewPr varScale="1">
        <p:scale>
          <a:sx n="74" d="100"/>
          <a:sy n="74" d="100"/>
        </p:scale>
        <p:origin x="66" y="582"/>
      </p:cViewPr>
      <p:guideLst>
        <p:guide orient="horz" pos="2160"/>
        <p:guide pos="2880"/>
      </p:guideLst>
    </p:cSldViewPr>
  </p:slideViewPr>
  <p:outlineViewPr>
    <p:cViewPr>
      <p:scale>
        <a:sx n="33" d="100"/>
        <a:sy n="33" d="100"/>
      </p:scale>
      <p:origin x="0" y="-3574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5" d="100"/>
          <a:sy n="65"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698" cy="480226"/>
          </a:xfrm>
          <a:prstGeom prst="rect">
            <a:avLst/>
          </a:prstGeom>
        </p:spPr>
        <p:txBody>
          <a:bodyPr vert="horz" lIns="95552" tIns="47776" rIns="95552" bIns="47776" rtlCol="0"/>
          <a:lstStyle>
            <a:lvl1pPr algn="l">
              <a:defRPr sz="1300"/>
            </a:lvl1pPr>
          </a:lstStyle>
          <a:p>
            <a:endParaRPr lang="en-CA"/>
          </a:p>
        </p:txBody>
      </p:sp>
      <p:sp>
        <p:nvSpPr>
          <p:cNvPr id="3" name="Date Placeholder 2"/>
          <p:cNvSpPr>
            <a:spLocks noGrp="1"/>
          </p:cNvSpPr>
          <p:nvPr>
            <p:ph type="dt" sz="quarter" idx="1"/>
          </p:nvPr>
        </p:nvSpPr>
        <p:spPr>
          <a:xfrm>
            <a:off x="4143832" y="1"/>
            <a:ext cx="3169698" cy="480226"/>
          </a:xfrm>
          <a:prstGeom prst="rect">
            <a:avLst/>
          </a:prstGeom>
        </p:spPr>
        <p:txBody>
          <a:bodyPr vert="horz" lIns="95552" tIns="47776" rIns="95552" bIns="47776" rtlCol="0"/>
          <a:lstStyle>
            <a:lvl1pPr algn="r">
              <a:defRPr sz="1300"/>
            </a:lvl1pPr>
          </a:lstStyle>
          <a:p>
            <a:fld id="{609FCAE6-1D8F-4771-8711-3A96A071E521}" type="datetimeFigureOut">
              <a:rPr lang="en-CA" smtClean="0"/>
              <a:t>2022-04-01</a:t>
            </a:fld>
            <a:endParaRPr lang="en-CA"/>
          </a:p>
        </p:txBody>
      </p:sp>
      <p:sp>
        <p:nvSpPr>
          <p:cNvPr id="4" name="Footer Placeholder 3"/>
          <p:cNvSpPr>
            <a:spLocks noGrp="1"/>
          </p:cNvSpPr>
          <p:nvPr>
            <p:ph type="ftr" sz="quarter" idx="2"/>
          </p:nvPr>
        </p:nvSpPr>
        <p:spPr>
          <a:xfrm>
            <a:off x="0" y="9119326"/>
            <a:ext cx="3169698" cy="480226"/>
          </a:xfrm>
          <a:prstGeom prst="rect">
            <a:avLst/>
          </a:prstGeom>
        </p:spPr>
        <p:txBody>
          <a:bodyPr vert="horz" lIns="95552" tIns="47776" rIns="95552" bIns="47776" rtlCol="0" anchor="b"/>
          <a:lstStyle>
            <a:lvl1pPr algn="l">
              <a:defRPr sz="1300"/>
            </a:lvl1pPr>
          </a:lstStyle>
          <a:p>
            <a:endParaRPr lang="en-CA"/>
          </a:p>
        </p:txBody>
      </p:sp>
      <p:sp>
        <p:nvSpPr>
          <p:cNvPr id="5" name="Slide Number Placeholder 4"/>
          <p:cNvSpPr>
            <a:spLocks noGrp="1"/>
          </p:cNvSpPr>
          <p:nvPr>
            <p:ph type="sldNum" sz="quarter" idx="3"/>
          </p:nvPr>
        </p:nvSpPr>
        <p:spPr>
          <a:xfrm>
            <a:off x="4143832" y="9119326"/>
            <a:ext cx="3169698" cy="480226"/>
          </a:xfrm>
          <a:prstGeom prst="rect">
            <a:avLst/>
          </a:prstGeom>
        </p:spPr>
        <p:txBody>
          <a:bodyPr vert="horz" lIns="95552" tIns="47776" rIns="95552" bIns="47776" rtlCol="0" anchor="b"/>
          <a:lstStyle>
            <a:lvl1pPr algn="r">
              <a:defRPr sz="1300"/>
            </a:lvl1pPr>
          </a:lstStyle>
          <a:p>
            <a:fld id="{50DEA939-43D5-4C5E-B369-1FE1D4FAB7C4}" type="slidenum">
              <a:rPr lang="en-CA" smtClean="0"/>
              <a:t>‹#›</a:t>
            </a:fld>
            <a:endParaRPr lang="en-CA"/>
          </a:p>
        </p:txBody>
      </p:sp>
    </p:spTree>
    <p:extLst>
      <p:ext uri="{BB962C8B-B14F-4D97-AF65-F5344CB8AC3E}">
        <p14:creationId xmlns:p14="http://schemas.microsoft.com/office/powerpoint/2010/main" val="2196921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51" tIns="48326" rIns="96651" bIns="48326" rtlCol="0"/>
          <a:lstStyle>
            <a:lvl1pPr algn="l">
              <a:defRPr sz="1300"/>
            </a:lvl1pPr>
          </a:lstStyle>
          <a:p>
            <a:endParaRPr lang="en-CA"/>
          </a:p>
        </p:txBody>
      </p:sp>
      <p:sp>
        <p:nvSpPr>
          <p:cNvPr id="3" name="Date Placeholder 2"/>
          <p:cNvSpPr>
            <a:spLocks noGrp="1"/>
          </p:cNvSpPr>
          <p:nvPr>
            <p:ph type="dt" idx="1"/>
          </p:nvPr>
        </p:nvSpPr>
        <p:spPr>
          <a:xfrm>
            <a:off x="4143589" y="1"/>
            <a:ext cx="3169920" cy="480060"/>
          </a:xfrm>
          <a:prstGeom prst="rect">
            <a:avLst/>
          </a:prstGeom>
        </p:spPr>
        <p:txBody>
          <a:bodyPr vert="horz" lIns="96651" tIns="48326" rIns="96651" bIns="48326" rtlCol="0"/>
          <a:lstStyle>
            <a:lvl1pPr algn="r">
              <a:defRPr sz="1300"/>
            </a:lvl1pPr>
          </a:lstStyle>
          <a:p>
            <a:fld id="{7EE2CDDF-0007-4E11-A741-1EBBE4621499}" type="datetimeFigureOut">
              <a:rPr lang="en-CA" smtClean="0"/>
              <a:t>2022-04-01</a:t>
            </a:fld>
            <a:endParaRPr lang="en-CA"/>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6" rIns="96651" bIns="48326" rtlCol="0" anchor="ctr"/>
          <a:lstStyle/>
          <a:p>
            <a:endParaRPr lang="en-CA"/>
          </a:p>
        </p:txBody>
      </p:sp>
      <p:sp>
        <p:nvSpPr>
          <p:cNvPr id="5" name="Notes Placeholder 4"/>
          <p:cNvSpPr>
            <a:spLocks noGrp="1"/>
          </p:cNvSpPr>
          <p:nvPr>
            <p:ph type="body" sz="quarter" idx="3"/>
          </p:nvPr>
        </p:nvSpPr>
        <p:spPr>
          <a:xfrm>
            <a:off x="731521" y="4560572"/>
            <a:ext cx="5852160" cy="4320540"/>
          </a:xfrm>
          <a:prstGeom prst="rect">
            <a:avLst/>
          </a:prstGeom>
        </p:spPr>
        <p:txBody>
          <a:bodyPr vert="horz" lIns="96651" tIns="48326" rIns="96651"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9119473"/>
            <a:ext cx="3169920" cy="480060"/>
          </a:xfrm>
          <a:prstGeom prst="rect">
            <a:avLst/>
          </a:prstGeom>
        </p:spPr>
        <p:txBody>
          <a:bodyPr vert="horz" lIns="96651" tIns="48326" rIns="96651" bIns="48326" rtlCol="0" anchor="b"/>
          <a:lstStyle>
            <a:lvl1pPr algn="l">
              <a:defRPr sz="1300"/>
            </a:lvl1pPr>
          </a:lstStyle>
          <a:p>
            <a:endParaRPr lang="en-CA"/>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651" tIns="48326" rIns="96651" bIns="48326" rtlCol="0" anchor="b"/>
          <a:lstStyle>
            <a:lvl1pPr algn="r">
              <a:defRPr sz="1300"/>
            </a:lvl1pPr>
          </a:lstStyle>
          <a:p>
            <a:fld id="{2C185B80-357A-4BB5-BC49-62A72F54E276}" type="slidenum">
              <a:rPr lang="en-CA" smtClean="0"/>
              <a:t>‹#›</a:t>
            </a:fld>
            <a:endParaRPr lang="en-CA"/>
          </a:p>
        </p:txBody>
      </p:sp>
    </p:spTree>
    <p:extLst>
      <p:ext uri="{BB962C8B-B14F-4D97-AF65-F5344CB8AC3E}">
        <p14:creationId xmlns:p14="http://schemas.microsoft.com/office/powerpoint/2010/main" val="271425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1</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34</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35</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36</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37</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38</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185B80-357A-4BB5-BC49-62A72F54E276}" type="slidenum">
              <a:rPr lang="en-CA" smtClean="0"/>
              <a:t>43</a:t>
            </a:fld>
            <a:endParaRPr lang="en-CA"/>
          </a:p>
        </p:txBody>
      </p:sp>
    </p:spTree>
    <p:extLst>
      <p:ext uri="{BB962C8B-B14F-4D97-AF65-F5344CB8AC3E}">
        <p14:creationId xmlns:p14="http://schemas.microsoft.com/office/powerpoint/2010/main" val="702174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44</a:t>
            </a:fld>
            <a:endParaRPr lang="en-CA"/>
          </a:p>
        </p:txBody>
      </p:sp>
    </p:spTree>
    <p:extLst>
      <p:ext uri="{BB962C8B-B14F-4D97-AF65-F5344CB8AC3E}">
        <p14:creationId xmlns:p14="http://schemas.microsoft.com/office/powerpoint/2010/main" val="2093309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C185B80-357A-4BB5-BC49-62A72F54E276}" type="slidenum">
              <a:rPr lang="en-CA" smtClean="0"/>
              <a:t>61</a:t>
            </a:fld>
            <a:endParaRPr lang="en-CA"/>
          </a:p>
        </p:txBody>
      </p:sp>
    </p:spTree>
    <p:extLst>
      <p:ext uri="{BB962C8B-B14F-4D97-AF65-F5344CB8AC3E}">
        <p14:creationId xmlns:p14="http://schemas.microsoft.com/office/powerpoint/2010/main" val="3485174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85</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26</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27</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28</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29</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30</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31</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32</a:t>
            </a:fld>
            <a:endParaRPr lang="en-CA"/>
          </a:p>
        </p:txBody>
      </p:sp>
    </p:spTree>
    <p:extLst>
      <p:ext uri="{BB962C8B-B14F-4D97-AF65-F5344CB8AC3E}">
        <p14:creationId xmlns:p14="http://schemas.microsoft.com/office/powerpoint/2010/main" val="50707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185B80-357A-4BB5-BC49-62A72F54E276}" type="slidenum">
              <a:rPr lang="en-CA" smtClean="0"/>
              <a:t>33</a:t>
            </a:fld>
            <a:endParaRPr lang="en-CA"/>
          </a:p>
        </p:txBody>
      </p:sp>
    </p:spTree>
    <p:extLst>
      <p:ext uri="{BB962C8B-B14F-4D97-AF65-F5344CB8AC3E}">
        <p14:creationId xmlns:p14="http://schemas.microsoft.com/office/powerpoint/2010/main" val="507070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71600"/>
            <a:ext cx="7848600" cy="1927225"/>
          </a:xfrm>
        </p:spPr>
        <p:txBody>
          <a:bodyPr anchor="b">
            <a:noAutofit/>
          </a:bodyPr>
          <a:lstStyle>
            <a:lvl1pPr algn="ctr">
              <a:defRPr sz="7200" b="1" cap="none" baseline="0">
                <a:solidFill>
                  <a:schemeClr val="accent2">
                    <a:lumMod val="75000"/>
                  </a:schemeClr>
                </a:solidFill>
                <a:effectLst>
                  <a:outerShdw blurRad="50800" dist="38100" dir="2700000" algn="tl" rotWithShape="0">
                    <a:prstClr val="black">
                      <a:alpha val="40000"/>
                    </a:prstClr>
                  </a:outerShdw>
                </a:effectLst>
              </a:defRPr>
            </a:lvl1pPr>
          </a:lstStyle>
          <a:p>
            <a:r>
              <a:rPr lang="en-US" dirty="0"/>
              <a:t>Module 1</a:t>
            </a:r>
          </a:p>
        </p:txBody>
      </p:sp>
      <p:sp>
        <p:nvSpPr>
          <p:cNvPr id="3" name="Subtitle 2"/>
          <p:cNvSpPr>
            <a:spLocks noGrp="1"/>
          </p:cNvSpPr>
          <p:nvPr>
            <p:ph type="subTitle" idx="1"/>
          </p:nvPr>
        </p:nvSpPr>
        <p:spPr>
          <a:xfrm>
            <a:off x="685800" y="3505200"/>
            <a:ext cx="7848600" cy="1752600"/>
          </a:xfrm>
        </p:spPr>
        <p:txBody>
          <a:bodyPr>
            <a:normAutofit/>
          </a:bodyPr>
          <a:lstStyle>
            <a:lvl1pPr marL="0" indent="0" algn="ctr">
              <a:buNone/>
              <a:defRPr sz="4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DFB3268-651E-43CD-AF8B-212EC29BEC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5800" y="5943600"/>
            <a:ext cx="1335903" cy="593735"/>
          </a:xfrm>
          <a:prstGeom prst="rect">
            <a:avLst/>
          </a:prstGeom>
        </p:spPr>
      </p:pic>
      <p:cxnSp>
        <p:nvCxnSpPr>
          <p:cNvPr id="7" name="Straight Connector 6">
            <a:extLst>
              <a:ext uri="{FF2B5EF4-FFF2-40B4-BE49-F238E27FC236}">
                <a16:creationId xmlns:a16="http://schemas.microsoft.com/office/drawing/2014/main" id="{354A55E8-A4FB-4A46-BE9D-5677023596A4}"/>
              </a:ext>
            </a:extLst>
          </p:cNvPr>
          <p:cNvCxnSpPr/>
          <p:nvPr userDrawn="1"/>
        </p:nvCxnSpPr>
        <p:spPr>
          <a:xfrm>
            <a:off x="685800" y="3398520"/>
            <a:ext cx="7848600" cy="1588"/>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96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D74AC8C1-3CA6-49ED-B611-DC3E4C27647A}" type="datetimeFigureOut">
              <a:rPr lang="en-US" smtClean="0"/>
              <a:t>4/1/2022</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44626EF9-DF20-4025-A7DD-439A218CF633}" type="slidenum">
              <a:rPr lang="en-US" smtClean="0"/>
              <a:t>‹#›</a:t>
            </a:fld>
            <a:endParaRPr lang="en-US"/>
          </a:p>
        </p:txBody>
      </p:sp>
    </p:spTree>
    <p:extLst>
      <p:ext uri="{BB962C8B-B14F-4D97-AF65-F5344CB8AC3E}">
        <p14:creationId xmlns:p14="http://schemas.microsoft.com/office/powerpoint/2010/main" val="122094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D74AC8C1-3CA6-49ED-B611-DC3E4C27647A}" type="datetimeFigureOut">
              <a:rPr lang="en-US" smtClean="0"/>
              <a:t>4/1/2022</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44626EF9-DF20-4025-A7DD-439A218CF633}" type="slidenum">
              <a:rPr lang="en-US" smtClean="0"/>
              <a:t>‹#›</a:t>
            </a:fld>
            <a:endParaRPr lang="en-US"/>
          </a:p>
        </p:txBody>
      </p:sp>
    </p:spTree>
    <p:extLst>
      <p:ext uri="{BB962C8B-B14F-4D97-AF65-F5344CB8AC3E}">
        <p14:creationId xmlns:p14="http://schemas.microsoft.com/office/powerpoint/2010/main" val="104828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0200"/>
            <a:ext cx="7772400" cy="2200275"/>
          </a:xfrm>
        </p:spPr>
        <p:txBody>
          <a:bodyPr anchor="b">
            <a:normAutofit/>
          </a:bodyPr>
          <a:lstStyle>
            <a:lvl1pPr algn="ctr">
              <a:defRPr sz="6000" b="1" cap="none">
                <a:solidFill>
                  <a:schemeClr val="accent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cxnSp>
        <p:nvCxnSpPr>
          <p:cNvPr id="7" name="Straight Connector 6"/>
          <p:cNvCxnSpPr/>
          <p:nvPr/>
        </p:nvCxnSpPr>
        <p:spPr>
          <a:xfrm>
            <a:off x="731520" y="3980307"/>
            <a:ext cx="7848600" cy="1588"/>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CBCA4C9-EFF5-4CDD-8BC1-DDF523274E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1520" y="5791200"/>
            <a:ext cx="1335903" cy="593735"/>
          </a:xfrm>
          <a:prstGeom prst="rect">
            <a:avLst/>
          </a:prstGeom>
        </p:spPr>
      </p:pic>
    </p:spTree>
    <p:extLst>
      <p:ext uri="{BB962C8B-B14F-4D97-AF65-F5344CB8AC3E}">
        <p14:creationId xmlns:p14="http://schemas.microsoft.com/office/powerpoint/2010/main" val="106329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0200"/>
            <a:ext cx="7772400" cy="2200275"/>
          </a:xfrm>
        </p:spPr>
        <p:txBody>
          <a:bodyPr anchor="b">
            <a:normAutofit/>
          </a:bodyPr>
          <a:lstStyle>
            <a:lvl1pPr algn="ctr" defTabSz="914400" rtl="0" eaLnBrk="1" latinLnBrk="0" hangingPunct="1">
              <a:spcBef>
                <a:spcPct val="0"/>
              </a:spcBef>
              <a:buNone/>
              <a:defRPr lang="en-US" sz="6000" b="1" kern="1200" cap="none" spc="-100" baseline="0" dirty="0">
                <a:solidFill>
                  <a:schemeClr val="accent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dirty="0"/>
              <a:t>Click To Edit Master Title Style</a:t>
            </a:r>
          </a:p>
        </p:txBody>
      </p:sp>
      <p:cxnSp>
        <p:nvCxnSpPr>
          <p:cNvPr id="7" name="Straight Connector 6"/>
          <p:cNvCxnSpPr/>
          <p:nvPr/>
        </p:nvCxnSpPr>
        <p:spPr>
          <a:xfrm>
            <a:off x="731520" y="3980307"/>
            <a:ext cx="7848600" cy="1588"/>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4330ECB-DCE7-41E0-A2CB-8CB90C0266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5943600"/>
            <a:ext cx="1335903" cy="593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8694"/>
            <a:ext cx="8229600" cy="1000506"/>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5105400"/>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EAFEEBBA-F5BA-4255-B013-F4CD415389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5800" y="5943600"/>
            <a:ext cx="1335903" cy="593735"/>
          </a:xfrm>
          <a:prstGeom prst="rect">
            <a:avLst/>
          </a:prstGeom>
        </p:spPr>
      </p:pic>
    </p:spTree>
    <p:extLst>
      <p:ext uri="{BB962C8B-B14F-4D97-AF65-F5344CB8AC3E}">
        <p14:creationId xmlns:p14="http://schemas.microsoft.com/office/powerpoint/2010/main" val="400441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0200"/>
            <a:ext cx="7772400" cy="2200275"/>
          </a:xfrm>
        </p:spPr>
        <p:txBody>
          <a:bodyPr anchor="b">
            <a:normAutofit/>
          </a:bodyPr>
          <a:lstStyle>
            <a:lvl1pPr algn="ctr">
              <a:defRPr sz="6000" b="1" cap="none">
                <a:solidFill>
                  <a:schemeClr val="accent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cxnSp>
        <p:nvCxnSpPr>
          <p:cNvPr id="7" name="Straight Connector 6"/>
          <p:cNvCxnSpPr/>
          <p:nvPr/>
        </p:nvCxnSpPr>
        <p:spPr>
          <a:xfrm>
            <a:off x="731520" y="3980307"/>
            <a:ext cx="7848600" cy="1588"/>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1F2969-BAC4-41A9-A4C5-E8470989BA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1520" y="5791200"/>
            <a:ext cx="1335903" cy="593735"/>
          </a:xfrm>
          <a:prstGeom prst="rect">
            <a:avLst/>
          </a:prstGeom>
        </p:spPr>
      </p:pic>
    </p:spTree>
    <p:extLst>
      <p:ext uri="{BB962C8B-B14F-4D97-AF65-F5344CB8AC3E}">
        <p14:creationId xmlns:p14="http://schemas.microsoft.com/office/powerpoint/2010/main" val="86720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A44B1540-B4B3-4373-9630-09F2AD822D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5800" y="5943600"/>
            <a:ext cx="1335903" cy="593735"/>
          </a:xfrm>
          <a:prstGeom prst="rect">
            <a:avLst/>
          </a:prstGeom>
        </p:spPr>
      </p:pic>
    </p:spTree>
    <p:extLst>
      <p:ext uri="{BB962C8B-B14F-4D97-AF65-F5344CB8AC3E}">
        <p14:creationId xmlns:p14="http://schemas.microsoft.com/office/powerpoint/2010/main" val="381980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D74AC8C1-3CA6-49ED-B611-DC3E4C27647A}" type="datetimeFigureOut">
              <a:rPr lang="en-US" smtClean="0"/>
              <a:t>4/1/2022</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44626EF9-DF20-4025-A7DD-439A218CF63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38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D74AC8C1-3CA6-49ED-B611-DC3E4C27647A}" type="datetimeFigureOut">
              <a:rPr lang="en-US" smtClean="0"/>
              <a:t>4/1/2022</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44626EF9-DF20-4025-A7DD-439A218CF633}" type="slidenum">
              <a:rPr lang="en-US" smtClean="0"/>
              <a:t>‹#›</a:t>
            </a:fld>
            <a:endParaRPr lang="en-US"/>
          </a:p>
        </p:txBody>
      </p:sp>
    </p:spTree>
    <p:extLst>
      <p:ext uri="{BB962C8B-B14F-4D97-AF65-F5344CB8AC3E}">
        <p14:creationId xmlns:p14="http://schemas.microsoft.com/office/powerpoint/2010/main" val="153364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D74AC8C1-3CA6-49ED-B611-DC3E4C27647A}" type="datetimeFigureOut">
              <a:rPr lang="en-US" smtClean="0"/>
              <a:t>4/1/2022</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44626EF9-DF20-4025-A7DD-439A218CF633}" type="slidenum">
              <a:rPr lang="en-US" smtClean="0"/>
              <a:t>‹#›</a:t>
            </a:fld>
            <a:endParaRPr lang="en-US"/>
          </a:p>
        </p:txBody>
      </p:sp>
    </p:spTree>
    <p:extLst>
      <p:ext uri="{BB962C8B-B14F-4D97-AF65-F5344CB8AC3E}">
        <p14:creationId xmlns:p14="http://schemas.microsoft.com/office/powerpoint/2010/main" val="164469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D74AC8C1-3CA6-49ED-B611-DC3E4C27647A}" type="datetimeFigureOut">
              <a:rPr lang="en-US" smtClean="0"/>
              <a:t>4/1/2022</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44626EF9-DF20-4025-A7DD-439A218CF63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67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D74AC8C1-3CA6-49ED-B611-DC3E4C27647A}" type="datetimeFigureOut">
              <a:rPr lang="en-US" smtClean="0"/>
              <a:t>4/1/2022</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44626EF9-DF20-4025-A7DD-439A218CF633}" type="slidenum">
              <a:rPr lang="en-US" smtClean="0"/>
              <a:t>‹#›</a:t>
            </a:fld>
            <a:endParaRPr lang="en-US"/>
          </a:p>
        </p:txBody>
      </p:sp>
    </p:spTree>
    <p:extLst>
      <p:ext uri="{BB962C8B-B14F-4D97-AF65-F5344CB8AC3E}">
        <p14:creationId xmlns:p14="http://schemas.microsoft.com/office/powerpoint/2010/main" val="329120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8694"/>
            <a:ext cx="8229600" cy="10005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8229600" cy="5105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777215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2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b="1" kern="1200" spc="-100" baseline="0">
          <a:solidFill>
            <a:schemeClr val="accent2">
              <a:lumMod val="75000"/>
            </a:schemeClr>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349375"/>
            <a:ext cx="7848600" cy="1927225"/>
          </a:xfrm>
        </p:spPr>
        <p:txBody>
          <a:bodyPr/>
          <a:lstStyle/>
          <a:p>
            <a:r>
              <a:rPr lang="en-US" dirty="0"/>
              <a:t>Module 2</a:t>
            </a:r>
          </a:p>
        </p:txBody>
      </p:sp>
      <p:sp>
        <p:nvSpPr>
          <p:cNvPr id="3" name="Subtitle 2"/>
          <p:cNvSpPr>
            <a:spLocks noGrp="1"/>
          </p:cNvSpPr>
          <p:nvPr>
            <p:ph type="subTitle" idx="1"/>
          </p:nvPr>
        </p:nvSpPr>
        <p:spPr>
          <a:xfrm>
            <a:off x="647700" y="3276600"/>
            <a:ext cx="7848600" cy="1752600"/>
          </a:xfrm>
        </p:spPr>
        <p:txBody>
          <a:bodyPr/>
          <a:lstStyle/>
          <a:p>
            <a:r>
              <a:rPr lang="en-US" dirty="0"/>
              <a:t>Designer Tools</a:t>
            </a:r>
          </a:p>
        </p:txBody>
      </p:sp>
    </p:spTree>
    <p:extLst>
      <p:ext uri="{BB962C8B-B14F-4D97-AF65-F5344CB8AC3E}">
        <p14:creationId xmlns:p14="http://schemas.microsoft.com/office/powerpoint/2010/main" val="82091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2792-58C9-4146-A0F5-865D4030F066}"/>
              </a:ext>
            </a:extLst>
          </p:cNvPr>
          <p:cNvSpPr>
            <a:spLocks noGrp="1"/>
          </p:cNvSpPr>
          <p:nvPr>
            <p:ph type="title"/>
          </p:nvPr>
        </p:nvSpPr>
        <p:spPr/>
        <p:txBody>
          <a:bodyPr/>
          <a:lstStyle/>
          <a:p>
            <a:r>
              <a:rPr lang="en-US" dirty="0"/>
              <a:t>View Tab – About</a:t>
            </a:r>
            <a:endParaRPr lang="en-CA" dirty="0"/>
          </a:p>
        </p:txBody>
      </p:sp>
      <p:sp>
        <p:nvSpPr>
          <p:cNvPr id="3" name="Content Placeholder 2">
            <a:extLst>
              <a:ext uri="{FF2B5EF4-FFF2-40B4-BE49-F238E27FC236}">
                <a16:creationId xmlns:a16="http://schemas.microsoft.com/office/drawing/2014/main" id="{2C5F5C11-ADDD-4819-A20F-00F4082DB4EE}"/>
              </a:ext>
            </a:extLst>
          </p:cNvPr>
          <p:cNvSpPr>
            <a:spLocks noGrp="1"/>
          </p:cNvSpPr>
          <p:nvPr>
            <p:ph idx="1"/>
          </p:nvPr>
        </p:nvSpPr>
        <p:spPr/>
        <p:txBody>
          <a:bodyPr/>
          <a:lstStyle/>
          <a:p>
            <a:r>
              <a:rPr lang="en-CA" dirty="0"/>
              <a:t>Open </a:t>
            </a:r>
            <a:r>
              <a:rPr lang="en-CA" dirty="0" err="1"/>
              <a:t>IPFusion</a:t>
            </a:r>
            <a:r>
              <a:rPr lang="en-CA" dirty="0"/>
              <a:t> Designer License Information window</a:t>
            </a:r>
          </a:p>
        </p:txBody>
      </p:sp>
      <p:pic>
        <p:nvPicPr>
          <p:cNvPr id="5" name="Picture 4">
            <a:extLst>
              <a:ext uri="{FF2B5EF4-FFF2-40B4-BE49-F238E27FC236}">
                <a16:creationId xmlns:a16="http://schemas.microsoft.com/office/drawing/2014/main" id="{96F535E9-3192-4579-9D98-67F693E0D1B4}"/>
              </a:ext>
            </a:extLst>
          </p:cNvPr>
          <p:cNvPicPr>
            <a:picLocks noChangeAspect="1"/>
          </p:cNvPicPr>
          <p:nvPr/>
        </p:nvPicPr>
        <p:blipFill>
          <a:blip r:embed="rId2"/>
          <a:stretch>
            <a:fillRect/>
          </a:stretch>
        </p:blipFill>
        <p:spPr>
          <a:xfrm>
            <a:off x="1143000" y="3166967"/>
            <a:ext cx="2514951" cy="1362265"/>
          </a:xfrm>
          <a:prstGeom prst="rect">
            <a:avLst/>
          </a:prstGeom>
        </p:spPr>
      </p:pic>
      <p:pic>
        <p:nvPicPr>
          <p:cNvPr id="6" name="Picture 5">
            <a:extLst>
              <a:ext uri="{FF2B5EF4-FFF2-40B4-BE49-F238E27FC236}">
                <a16:creationId xmlns:a16="http://schemas.microsoft.com/office/drawing/2014/main" id="{FECAA53A-AC9B-47F1-A526-5AC1A4CE067B}"/>
              </a:ext>
            </a:extLst>
          </p:cNvPr>
          <p:cNvPicPr>
            <a:picLocks noChangeAspect="1"/>
          </p:cNvPicPr>
          <p:nvPr/>
        </p:nvPicPr>
        <p:blipFill>
          <a:blip r:embed="rId3"/>
          <a:stretch>
            <a:fillRect/>
          </a:stretch>
        </p:blipFill>
        <p:spPr>
          <a:xfrm>
            <a:off x="4651257" y="1905000"/>
            <a:ext cx="3349743" cy="4291409"/>
          </a:xfrm>
          <a:prstGeom prst="rect">
            <a:avLst/>
          </a:prstGeom>
        </p:spPr>
      </p:pic>
    </p:spTree>
    <p:extLst>
      <p:ext uri="{BB962C8B-B14F-4D97-AF65-F5344CB8AC3E}">
        <p14:creationId xmlns:p14="http://schemas.microsoft.com/office/powerpoint/2010/main" val="216215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Project Explorer</a:t>
            </a:r>
          </a:p>
        </p:txBody>
      </p:sp>
    </p:spTree>
    <p:extLst>
      <p:ext uri="{BB962C8B-B14F-4D97-AF65-F5344CB8AC3E}">
        <p14:creationId xmlns:p14="http://schemas.microsoft.com/office/powerpoint/2010/main" val="131724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Explorer – Project</a:t>
            </a:r>
          </a:p>
        </p:txBody>
      </p:sp>
      <p:sp>
        <p:nvSpPr>
          <p:cNvPr id="4" name="Content Placeholder 3"/>
          <p:cNvSpPr>
            <a:spLocks noGrp="1"/>
          </p:cNvSpPr>
          <p:nvPr>
            <p:ph idx="1"/>
          </p:nvPr>
        </p:nvSpPr>
        <p:spPr/>
        <p:txBody>
          <a:bodyPr/>
          <a:lstStyle/>
          <a:p>
            <a:r>
              <a:rPr lang="en-US" dirty="0"/>
              <a:t>Top level of </a:t>
            </a:r>
            <a:r>
              <a:rPr lang="en-US" b="1" dirty="0"/>
              <a:t>Project Explorer</a:t>
            </a:r>
            <a:r>
              <a:rPr lang="en-US" dirty="0"/>
              <a:t>, contains all other elements</a:t>
            </a:r>
          </a:p>
          <a:p>
            <a:r>
              <a:rPr lang="en-US" dirty="0"/>
              <a:t>Right click access to settings and Runtime</a:t>
            </a:r>
          </a:p>
          <a:p>
            <a:endParaRPr lang="en-US" dirty="0"/>
          </a:p>
        </p:txBody>
      </p:sp>
      <p:sp>
        <p:nvSpPr>
          <p:cNvPr id="2" name="TextBox 1"/>
          <p:cNvSpPr txBox="1"/>
          <p:nvPr/>
        </p:nvSpPr>
        <p:spPr>
          <a:xfrm>
            <a:off x="5889843" y="6186688"/>
            <a:ext cx="1740669" cy="369332"/>
          </a:xfrm>
          <a:prstGeom prst="rect">
            <a:avLst/>
          </a:prstGeom>
          <a:noFill/>
        </p:spPr>
        <p:txBody>
          <a:bodyPr wrap="none" rtlCol="0">
            <a:spAutoFit/>
          </a:bodyPr>
          <a:lstStyle/>
          <a:p>
            <a:r>
              <a:rPr lang="en-US" dirty="0"/>
              <a:t>Right-click menu</a:t>
            </a:r>
          </a:p>
        </p:txBody>
      </p:sp>
      <p:pic>
        <p:nvPicPr>
          <p:cNvPr id="5" name="Picture 4">
            <a:extLst>
              <a:ext uri="{FF2B5EF4-FFF2-40B4-BE49-F238E27FC236}">
                <a16:creationId xmlns:a16="http://schemas.microsoft.com/office/drawing/2014/main" id="{E8270D6B-FBD9-45A6-9F20-93817928D0F5}"/>
              </a:ext>
            </a:extLst>
          </p:cNvPr>
          <p:cNvPicPr>
            <a:picLocks noChangeAspect="1"/>
          </p:cNvPicPr>
          <p:nvPr/>
        </p:nvPicPr>
        <p:blipFill>
          <a:blip r:embed="rId2"/>
          <a:stretch>
            <a:fillRect/>
          </a:stretch>
        </p:blipFill>
        <p:spPr>
          <a:xfrm>
            <a:off x="4845386" y="2718040"/>
            <a:ext cx="3829584" cy="3372321"/>
          </a:xfrm>
          <a:prstGeom prst="rect">
            <a:avLst/>
          </a:prstGeom>
        </p:spPr>
      </p:pic>
      <p:pic>
        <p:nvPicPr>
          <p:cNvPr id="6" name="Picture 5">
            <a:extLst>
              <a:ext uri="{FF2B5EF4-FFF2-40B4-BE49-F238E27FC236}">
                <a16:creationId xmlns:a16="http://schemas.microsoft.com/office/drawing/2014/main" id="{D83C0B35-D161-4638-AC48-F2739D060D29}"/>
              </a:ext>
            </a:extLst>
          </p:cNvPr>
          <p:cNvPicPr>
            <a:picLocks noChangeAspect="1"/>
          </p:cNvPicPr>
          <p:nvPr/>
        </p:nvPicPr>
        <p:blipFill>
          <a:blip r:embed="rId3"/>
          <a:stretch>
            <a:fillRect/>
          </a:stretch>
        </p:blipFill>
        <p:spPr>
          <a:xfrm>
            <a:off x="440453" y="2718040"/>
            <a:ext cx="3858163" cy="3372321"/>
          </a:xfrm>
          <a:prstGeom prst="rect">
            <a:avLst/>
          </a:prstGeom>
        </p:spPr>
      </p:pic>
    </p:spTree>
    <p:extLst>
      <p:ext uri="{BB962C8B-B14F-4D97-AF65-F5344CB8AC3E}">
        <p14:creationId xmlns:p14="http://schemas.microsoft.com/office/powerpoint/2010/main" val="254965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Explorer – Resources</a:t>
            </a:r>
          </a:p>
        </p:txBody>
      </p:sp>
      <p:sp>
        <p:nvSpPr>
          <p:cNvPr id="4" name="Content Placeholder 3"/>
          <p:cNvSpPr>
            <a:spLocks noGrp="1"/>
          </p:cNvSpPr>
          <p:nvPr>
            <p:ph idx="1"/>
          </p:nvPr>
        </p:nvSpPr>
        <p:spPr/>
        <p:txBody>
          <a:bodyPr/>
          <a:lstStyle/>
          <a:p>
            <a:r>
              <a:rPr lang="en-US" dirty="0"/>
              <a:t>Add and store files for use throughout the project</a:t>
            </a:r>
          </a:p>
        </p:txBody>
      </p:sp>
      <p:sp>
        <p:nvSpPr>
          <p:cNvPr id="6" name="TextBox 5"/>
          <p:cNvSpPr txBox="1"/>
          <p:nvPr/>
        </p:nvSpPr>
        <p:spPr>
          <a:xfrm>
            <a:off x="5486400" y="6224400"/>
            <a:ext cx="1740669" cy="369332"/>
          </a:xfrm>
          <a:prstGeom prst="rect">
            <a:avLst/>
          </a:prstGeom>
          <a:noFill/>
        </p:spPr>
        <p:txBody>
          <a:bodyPr wrap="none" rtlCol="0">
            <a:spAutoFit/>
          </a:bodyPr>
          <a:lstStyle/>
          <a:p>
            <a:r>
              <a:rPr lang="en-US" dirty="0"/>
              <a:t>Right-click menu</a:t>
            </a:r>
          </a:p>
        </p:txBody>
      </p:sp>
      <p:pic>
        <p:nvPicPr>
          <p:cNvPr id="5" name="Picture 4">
            <a:extLst>
              <a:ext uri="{FF2B5EF4-FFF2-40B4-BE49-F238E27FC236}">
                <a16:creationId xmlns:a16="http://schemas.microsoft.com/office/drawing/2014/main" id="{5317FCAD-4046-464C-8720-BC16AF292F77}"/>
              </a:ext>
            </a:extLst>
          </p:cNvPr>
          <p:cNvPicPr>
            <a:picLocks noChangeAspect="1"/>
          </p:cNvPicPr>
          <p:nvPr/>
        </p:nvPicPr>
        <p:blipFill>
          <a:blip r:embed="rId2"/>
          <a:stretch>
            <a:fillRect/>
          </a:stretch>
        </p:blipFill>
        <p:spPr>
          <a:xfrm>
            <a:off x="683881" y="2266717"/>
            <a:ext cx="3591426" cy="3315163"/>
          </a:xfrm>
          <a:prstGeom prst="rect">
            <a:avLst/>
          </a:prstGeom>
        </p:spPr>
      </p:pic>
      <p:pic>
        <p:nvPicPr>
          <p:cNvPr id="8" name="Picture 7">
            <a:extLst>
              <a:ext uri="{FF2B5EF4-FFF2-40B4-BE49-F238E27FC236}">
                <a16:creationId xmlns:a16="http://schemas.microsoft.com/office/drawing/2014/main" id="{0B9F40E1-CA47-4E39-ADEB-260DBBD0511A}"/>
              </a:ext>
            </a:extLst>
          </p:cNvPr>
          <p:cNvPicPr>
            <a:picLocks noChangeAspect="1"/>
          </p:cNvPicPr>
          <p:nvPr/>
        </p:nvPicPr>
        <p:blipFill>
          <a:blip r:embed="rId3"/>
          <a:stretch>
            <a:fillRect/>
          </a:stretch>
        </p:blipFill>
        <p:spPr>
          <a:xfrm>
            <a:off x="4511199" y="2257190"/>
            <a:ext cx="3629532" cy="3334215"/>
          </a:xfrm>
          <a:prstGeom prst="rect">
            <a:avLst/>
          </a:prstGeom>
        </p:spPr>
      </p:pic>
    </p:spTree>
    <p:extLst>
      <p:ext uri="{BB962C8B-B14F-4D97-AF65-F5344CB8AC3E}">
        <p14:creationId xmlns:p14="http://schemas.microsoft.com/office/powerpoint/2010/main" val="276047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Explorer – Resources</a:t>
            </a:r>
          </a:p>
        </p:txBody>
      </p:sp>
      <p:sp>
        <p:nvSpPr>
          <p:cNvPr id="4" name="Content Placeholder 3"/>
          <p:cNvSpPr>
            <a:spLocks noGrp="1"/>
          </p:cNvSpPr>
          <p:nvPr>
            <p:ph idx="1"/>
          </p:nvPr>
        </p:nvSpPr>
        <p:spPr/>
        <p:txBody>
          <a:bodyPr/>
          <a:lstStyle/>
          <a:p>
            <a:r>
              <a:rPr lang="en-US" b="1" dirty="0"/>
              <a:t>Documents</a:t>
            </a:r>
          </a:p>
          <a:p>
            <a:pPr lvl="1"/>
            <a:r>
              <a:rPr lang="en-US" dirty="0"/>
              <a:t>Some integrated systems require configuration files uploaded here</a:t>
            </a:r>
          </a:p>
          <a:p>
            <a:r>
              <a:rPr lang="en-US" b="1" dirty="0"/>
              <a:t>Images</a:t>
            </a:r>
          </a:p>
          <a:p>
            <a:pPr lvl="1"/>
            <a:r>
              <a:rPr lang="en-US" dirty="0"/>
              <a:t>Used in many places such as map backgrounds and icon images</a:t>
            </a:r>
          </a:p>
          <a:p>
            <a:r>
              <a:rPr lang="en-US" b="1" dirty="0"/>
              <a:t>Sound</a:t>
            </a:r>
            <a:r>
              <a:rPr lang="en-US" dirty="0"/>
              <a:t> </a:t>
            </a:r>
            <a:r>
              <a:rPr lang="en-US" b="1" dirty="0"/>
              <a:t>Files</a:t>
            </a:r>
          </a:p>
          <a:p>
            <a:pPr lvl="1"/>
            <a:r>
              <a:rPr lang="en-US" dirty="0"/>
              <a:t>Used for alarms</a:t>
            </a:r>
          </a:p>
        </p:txBody>
      </p:sp>
    </p:spTree>
    <p:extLst>
      <p:ext uri="{BB962C8B-B14F-4D97-AF65-F5344CB8AC3E}">
        <p14:creationId xmlns:p14="http://schemas.microsoft.com/office/powerpoint/2010/main" val="379156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Explorer – Display Layouts</a:t>
            </a:r>
          </a:p>
        </p:txBody>
      </p:sp>
      <p:sp>
        <p:nvSpPr>
          <p:cNvPr id="4" name="Content Placeholder 3"/>
          <p:cNvSpPr>
            <a:spLocks noGrp="1"/>
          </p:cNvSpPr>
          <p:nvPr>
            <p:ph idx="1"/>
          </p:nvPr>
        </p:nvSpPr>
        <p:spPr/>
        <p:txBody>
          <a:bodyPr/>
          <a:lstStyle/>
          <a:p>
            <a:r>
              <a:rPr lang="en-US" dirty="0"/>
              <a:t>Add and </a:t>
            </a:r>
            <a:r>
              <a:rPr lang="en-US" b="1" dirty="0"/>
              <a:t>Display Layouts</a:t>
            </a:r>
          </a:p>
        </p:txBody>
      </p:sp>
      <p:pic>
        <p:nvPicPr>
          <p:cNvPr id="9" name="Picture 8">
            <a:extLst>
              <a:ext uri="{FF2B5EF4-FFF2-40B4-BE49-F238E27FC236}">
                <a16:creationId xmlns:a16="http://schemas.microsoft.com/office/drawing/2014/main" id="{C181A67E-7CF8-46A7-A030-0EFDC1DDC432}"/>
              </a:ext>
            </a:extLst>
          </p:cNvPr>
          <p:cNvPicPr>
            <a:picLocks noChangeAspect="1"/>
          </p:cNvPicPr>
          <p:nvPr/>
        </p:nvPicPr>
        <p:blipFill>
          <a:blip r:embed="rId2"/>
          <a:stretch>
            <a:fillRect/>
          </a:stretch>
        </p:blipFill>
        <p:spPr>
          <a:xfrm>
            <a:off x="609600" y="1981200"/>
            <a:ext cx="3791479" cy="3334215"/>
          </a:xfrm>
          <a:prstGeom prst="rect">
            <a:avLst/>
          </a:prstGeom>
        </p:spPr>
      </p:pic>
      <p:pic>
        <p:nvPicPr>
          <p:cNvPr id="10" name="Picture 9">
            <a:extLst>
              <a:ext uri="{FF2B5EF4-FFF2-40B4-BE49-F238E27FC236}">
                <a16:creationId xmlns:a16="http://schemas.microsoft.com/office/drawing/2014/main" id="{C157E854-05A7-4172-BA86-FE8A2D1A65C2}"/>
              </a:ext>
            </a:extLst>
          </p:cNvPr>
          <p:cNvPicPr>
            <a:picLocks noChangeAspect="1"/>
          </p:cNvPicPr>
          <p:nvPr/>
        </p:nvPicPr>
        <p:blipFill>
          <a:blip r:embed="rId3"/>
          <a:stretch>
            <a:fillRect/>
          </a:stretch>
        </p:blipFill>
        <p:spPr>
          <a:xfrm>
            <a:off x="5486400" y="1295400"/>
            <a:ext cx="2954520" cy="2555261"/>
          </a:xfrm>
          <a:prstGeom prst="rect">
            <a:avLst/>
          </a:prstGeom>
        </p:spPr>
      </p:pic>
      <p:pic>
        <p:nvPicPr>
          <p:cNvPr id="11" name="Picture 10">
            <a:extLst>
              <a:ext uri="{FF2B5EF4-FFF2-40B4-BE49-F238E27FC236}">
                <a16:creationId xmlns:a16="http://schemas.microsoft.com/office/drawing/2014/main" id="{5AE5314D-AB5B-4928-9F9B-AE8AD395B646}"/>
              </a:ext>
            </a:extLst>
          </p:cNvPr>
          <p:cNvPicPr>
            <a:picLocks noChangeAspect="1"/>
          </p:cNvPicPr>
          <p:nvPr/>
        </p:nvPicPr>
        <p:blipFill>
          <a:blip r:embed="rId4"/>
          <a:stretch>
            <a:fillRect/>
          </a:stretch>
        </p:blipFill>
        <p:spPr>
          <a:xfrm>
            <a:off x="5501473" y="3893132"/>
            <a:ext cx="2954520" cy="2599978"/>
          </a:xfrm>
          <a:prstGeom prst="rect">
            <a:avLst/>
          </a:prstGeom>
        </p:spPr>
      </p:pic>
      <p:pic>
        <p:nvPicPr>
          <p:cNvPr id="12" name="Picture 11">
            <a:extLst>
              <a:ext uri="{FF2B5EF4-FFF2-40B4-BE49-F238E27FC236}">
                <a16:creationId xmlns:a16="http://schemas.microsoft.com/office/drawing/2014/main" id="{D328E889-3A5F-48E7-ABC5-8A4851D42459}"/>
              </a:ext>
            </a:extLst>
          </p:cNvPr>
          <p:cNvPicPr>
            <a:picLocks noChangeAspect="1"/>
          </p:cNvPicPr>
          <p:nvPr/>
        </p:nvPicPr>
        <p:blipFill>
          <a:blip r:embed="rId2"/>
          <a:stretch>
            <a:fillRect/>
          </a:stretch>
        </p:blipFill>
        <p:spPr>
          <a:xfrm>
            <a:off x="595600" y="1930758"/>
            <a:ext cx="3791479" cy="3334215"/>
          </a:xfrm>
          <a:prstGeom prst="rect">
            <a:avLst/>
          </a:prstGeom>
        </p:spPr>
      </p:pic>
      <p:pic>
        <p:nvPicPr>
          <p:cNvPr id="13" name="Picture 12">
            <a:extLst>
              <a:ext uri="{FF2B5EF4-FFF2-40B4-BE49-F238E27FC236}">
                <a16:creationId xmlns:a16="http://schemas.microsoft.com/office/drawing/2014/main" id="{E1836972-B1C9-4771-859D-FBD73C76381C}"/>
              </a:ext>
            </a:extLst>
          </p:cNvPr>
          <p:cNvPicPr>
            <a:picLocks noChangeAspect="1"/>
          </p:cNvPicPr>
          <p:nvPr/>
        </p:nvPicPr>
        <p:blipFill>
          <a:blip r:embed="rId3"/>
          <a:stretch>
            <a:fillRect/>
          </a:stretch>
        </p:blipFill>
        <p:spPr>
          <a:xfrm>
            <a:off x="5472400" y="1244958"/>
            <a:ext cx="2954520" cy="2555261"/>
          </a:xfrm>
          <a:prstGeom prst="rect">
            <a:avLst/>
          </a:prstGeom>
        </p:spPr>
      </p:pic>
      <p:pic>
        <p:nvPicPr>
          <p:cNvPr id="14" name="Picture 13">
            <a:extLst>
              <a:ext uri="{FF2B5EF4-FFF2-40B4-BE49-F238E27FC236}">
                <a16:creationId xmlns:a16="http://schemas.microsoft.com/office/drawing/2014/main" id="{8E1AD4EF-F1F9-4545-A643-CEF80BB6E3A8}"/>
              </a:ext>
            </a:extLst>
          </p:cNvPr>
          <p:cNvPicPr>
            <a:picLocks noChangeAspect="1"/>
          </p:cNvPicPr>
          <p:nvPr/>
        </p:nvPicPr>
        <p:blipFill>
          <a:blip r:embed="rId4"/>
          <a:stretch>
            <a:fillRect/>
          </a:stretch>
        </p:blipFill>
        <p:spPr>
          <a:xfrm>
            <a:off x="5487473" y="3842690"/>
            <a:ext cx="2954520" cy="2599978"/>
          </a:xfrm>
          <a:prstGeom prst="rect">
            <a:avLst/>
          </a:prstGeom>
        </p:spPr>
      </p:pic>
    </p:spTree>
    <p:extLst>
      <p:ext uri="{BB962C8B-B14F-4D97-AF65-F5344CB8AC3E}">
        <p14:creationId xmlns:p14="http://schemas.microsoft.com/office/powerpoint/2010/main" val="90461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Explorer – Maps</a:t>
            </a:r>
          </a:p>
        </p:txBody>
      </p:sp>
      <p:sp>
        <p:nvSpPr>
          <p:cNvPr id="4" name="Content Placeholder 3"/>
          <p:cNvSpPr>
            <a:spLocks noGrp="1"/>
          </p:cNvSpPr>
          <p:nvPr>
            <p:ph idx="1"/>
          </p:nvPr>
        </p:nvSpPr>
        <p:spPr/>
        <p:txBody>
          <a:bodyPr/>
          <a:lstStyle/>
          <a:p>
            <a:r>
              <a:rPr lang="en-US" dirty="0"/>
              <a:t>Add and manage </a:t>
            </a:r>
            <a:r>
              <a:rPr lang="en-US" b="1" dirty="0"/>
              <a:t>Maps</a:t>
            </a:r>
          </a:p>
        </p:txBody>
      </p:sp>
      <p:pic>
        <p:nvPicPr>
          <p:cNvPr id="2" name="Picture 1">
            <a:extLst>
              <a:ext uri="{FF2B5EF4-FFF2-40B4-BE49-F238E27FC236}">
                <a16:creationId xmlns:a16="http://schemas.microsoft.com/office/drawing/2014/main" id="{E293CDFA-F129-4EC1-A5CC-AE2D38811D13}"/>
              </a:ext>
            </a:extLst>
          </p:cNvPr>
          <p:cNvPicPr>
            <a:picLocks noChangeAspect="1"/>
          </p:cNvPicPr>
          <p:nvPr/>
        </p:nvPicPr>
        <p:blipFill>
          <a:blip r:embed="rId2"/>
          <a:stretch>
            <a:fillRect/>
          </a:stretch>
        </p:blipFill>
        <p:spPr>
          <a:xfrm>
            <a:off x="457200" y="1738018"/>
            <a:ext cx="4572638" cy="4220164"/>
          </a:xfrm>
          <a:prstGeom prst="rect">
            <a:avLst/>
          </a:prstGeom>
        </p:spPr>
      </p:pic>
      <p:pic>
        <p:nvPicPr>
          <p:cNvPr id="6" name="Picture 5">
            <a:extLst>
              <a:ext uri="{FF2B5EF4-FFF2-40B4-BE49-F238E27FC236}">
                <a16:creationId xmlns:a16="http://schemas.microsoft.com/office/drawing/2014/main" id="{67284771-F1A2-4EEB-B10D-F9D5EEC2027E}"/>
              </a:ext>
            </a:extLst>
          </p:cNvPr>
          <p:cNvPicPr>
            <a:picLocks noChangeAspect="1"/>
          </p:cNvPicPr>
          <p:nvPr/>
        </p:nvPicPr>
        <p:blipFill>
          <a:blip r:embed="rId3"/>
          <a:stretch>
            <a:fillRect/>
          </a:stretch>
        </p:blipFill>
        <p:spPr>
          <a:xfrm>
            <a:off x="5758369" y="1524000"/>
            <a:ext cx="2514951" cy="2000529"/>
          </a:xfrm>
          <a:prstGeom prst="rect">
            <a:avLst/>
          </a:prstGeom>
        </p:spPr>
      </p:pic>
      <p:pic>
        <p:nvPicPr>
          <p:cNvPr id="8" name="Picture 7">
            <a:extLst>
              <a:ext uri="{FF2B5EF4-FFF2-40B4-BE49-F238E27FC236}">
                <a16:creationId xmlns:a16="http://schemas.microsoft.com/office/drawing/2014/main" id="{6B0DAA2B-1345-4F94-BB74-2D1CD788205B}"/>
              </a:ext>
            </a:extLst>
          </p:cNvPr>
          <p:cNvPicPr>
            <a:picLocks noChangeAspect="1"/>
          </p:cNvPicPr>
          <p:nvPr/>
        </p:nvPicPr>
        <p:blipFill>
          <a:blip r:embed="rId4"/>
          <a:stretch>
            <a:fillRect/>
          </a:stretch>
        </p:blipFill>
        <p:spPr>
          <a:xfrm>
            <a:off x="5672631" y="4114800"/>
            <a:ext cx="2686425" cy="1505160"/>
          </a:xfrm>
          <a:prstGeom prst="rect">
            <a:avLst/>
          </a:prstGeom>
        </p:spPr>
      </p:pic>
    </p:spTree>
    <p:extLst>
      <p:ext uri="{BB962C8B-B14F-4D97-AF65-F5344CB8AC3E}">
        <p14:creationId xmlns:p14="http://schemas.microsoft.com/office/powerpoint/2010/main" val="298128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Explorer – Workstations</a:t>
            </a:r>
          </a:p>
        </p:txBody>
      </p:sp>
      <p:sp>
        <p:nvSpPr>
          <p:cNvPr id="4" name="Content Placeholder 3"/>
          <p:cNvSpPr>
            <a:spLocks noGrp="1"/>
          </p:cNvSpPr>
          <p:nvPr>
            <p:ph idx="1"/>
          </p:nvPr>
        </p:nvSpPr>
        <p:spPr/>
        <p:txBody>
          <a:bodyPr/>
          <a:lstStyle/>
          <a:p>
            <a:r>
              <a:rPr lang="en-US" dirty="0"/>
              <a:t>Add and manage </a:t>
            </a:r>
            <a:r>
              <a:rPr lang="en-US" b="1" dirty="0"/>
              <a:t>Workstations</a:t>
            </a:r>
          </a:p>
        </p:txBody>
      </p:sp>
      <p:pic>
        <p:nvPicPr>
          <p:cNvPr id="2" name="Picture 1">
            <a:extLst>
              <a:ext uri="{FF2B5EF4-FFF2-40B4-BE49-F238E27FC236}">
                <a16:creationId xmlns:a16="http://schemas.microsoft.com/office/drawing/2014/main" id="{973BB9A6-40B0-4EB4-A55E-3B2D5ACB5EA8}"/>
              </a:ext>
            </a:extLst>
          </p:cNvPr>
          <p:cNvPicPr>
            <a:picLocks noChangeAspect="1"/>
          </p:cNvPicPr>
          <p:nvPr/>
        </p:nvPicPr>
        <p:blipFill>
          <a:blip r:embed="rId2"/>
          <a:stretch>
            <a:fillRect/>
          </a:stretch>
        </p:blipFill>
        <p:spPr>
          <a:xfrm>
            <a:off x="457200" y="1742781"/>
            <a:ext cx="4601217" cy="4210638"/>
          </a:xfrm>
          <a:prstGeom prst="rect">
            <a:avLst/>
          </a:prstGeom>
        </p:spPr>
      </p:pic>
      <p:pic>
        <p:nvPicPr>
          <p:cNvPr id="6" name="Picture 5">
            <a:extLst>
              <a:ext uri="{FF2B5EF4-FFF2-40B4-BE49-F238E27FC236}">
                <a16:creationId xmlns:a16="http://schemas.microsoft.com/office/drawing/2014/main" id="{D0D6DCEF-0992-4954-B197-3A17461369F4}"/>
              </a:ext>
            </a:extLst>
          </p:cNvPr>
          <p:cNvPicPr>
            <a:picLocks noChangeAspect="1"/>
          </p:cNvPicPr>
          <p:nvPr/>
        </p:nvPicPr>
        <p:blipFill>
          <a:blip r:embed="rId3"/>
          <a:stretch>
            <a:fillRect/>
          </a:stretch>
        </p:blipFill>
        <p:spPr>
          <a:xfrm>
            <a:off x="5600269" y="2009622"/>
            <a:ext cx="3086531" cy="1267002"/>
          </a:xfrm>
          <a:prstGeom prst="rect">
            <a:avLst/>
          </a:prstGeom>
        </p:spPr>
      </p:pic>
      <p:pic>
        <p:nvPicPr>
          <p:cNvPr id="8" name="Picture 7">
            <a:extLst>
              <a:ext uri="{FF2B5EF4-FFF2-40B4-BE49-F238E27FC236}">
                <a16:creationId xmlns:a16="http://schemas.microsoft.com/office/drawing/2014/main" id="{5E559B9C-90E8-4867-9497-78334481C8AF}"/>
              </a:ext>
            </a:extLst>
          </p:cNvPr>
          <p:cNvPicPr>
            <a:picLocks noChangeAspect="1"/>
          </p:cNvPicPr>
          <p:nvPr/>
        </p:nvPicPr>
        <p:blipFill>
          <a:blip r:embed="rId4"/>
          <a:stretch>
            <a:fillRect/>
          </a:stretch>
        </p:blipFill>
        <p:spPr>
          <a:xfrm>
            <a:off x="5743163" y="3914646"/>
            <a:ext cx="2800741" cy="1790950"/>
          </a:xfrm>
          <a:prstGeom prst="rect">
            <a:avLst/>
          </a:prstGeom>
        </p:spPr>
      </p:pic>
    </p:spTree>
    <p:extLst>
      <p:ext uri="{BB962C8B-B14F-4D97-AF65-F5344CB8AC3E}">
        <p14:creationId xmlns:p14="http://schemas.microsoft.com/office/powerpoint/2010/main" val="214356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Explorer – Integrated Systems</a:t>
            </a:r>
          </a:p>
        </p:txBody>
      </p:sp>
      <p:sp>
        <p:nvSpPr>
          <p:cNvPr id="4" name="Content Placeholder 3"/>
          <p:cNvSpPr>
            <a:spLocks noGrp="1"/>
          </p:cNvSpPr>
          <p:nvPr>
            <p:ph idx="1"/>
          </p:nvPr>
        </p:nvSpPr>
        <p:spPr/>
        <p:txBody>
          <a:bodyPr/>
          <a:lstStyle/>
          <a:p>
            <a:r>
              <a:rPr lang="en-US" dirty="0"/>
              <a:t>Add and manage </a:t>
            </a:r>
            <a:r>
              <a:rPr lang="en-US" b="1" dirty="0"/>
              <a:t>Integrated Systems</a:t>
            </a:r>
          </a:p>
          <a:p>
            <a:r>
              <a:rPr lang="en-US" dirty="0"/>
              <a:t>Right click access to system configuration</a:t>
            </a:r>
          </a:p>
        </p:txBody>
      </p:sp>
      <p:pic>
        <p:nvPicPr>
          <p:cNvPr id="5" name="Picture 4">
            <a:extLst>
              <a:ext uri="{FF2B5EF4-FFF2-40B4-BE49-F238E27FC236}">
                <a16:creationId xmlns:a16="http://schemas.microsoft.com/office/drawing/2014/main" id="{CE218953-6636-4105-B8AD-7632B95AF7B3}"/>
              </a:ext>
            </a:extLst>
          </p:cNvPr>
          <p:cNvPicPr>
            <a:picLocks noChangeAspect="1"/>
          </p:cNvPicPr>
          <p:nvPr/>
        </p:nvPicPr>
        <p:blipFill>
          <a:blip r:embed="rId2"/>
          <a:stretch>
            <a:fillRect/>
          </a:stretch>
        </p:blipFill>
        <p:spPr>
          <a:xfrm>
            <a:off x="1066800" y="2247665"/>
            <a:ext cx="3600953" cy="3353268"/>
          </a:xfrm>
          <a:prstGeom prst="rect">
            <a:avLst/>
          </a:prstGeom>
        </p:spPr>
      </p:pic>
      <p:pic>
        <p:nvPicPr>
          <p:cNvPr id="7" name="Picture 6">
            <a:extLst>
              <a:ext uri="{FF2B5EF4-FFF2-40B4-BE49-F238E27FC236}">
                <a16:creationId xmlns:a16="http://schemas.microsoft.com/office/drawing/2014/main" id="{F3270996-09A3-4A68-94C9-7CB1A3484DE9}"/>
              </a:ext>
            </a:extLst>
          </p:cNvPr>
          <p:cNvPicPr>
            <a:picLocks noChangeAspect="1"/>
          </p:cNvPicPr>
          <p:nvPr/>
        </p:nvPicPr>
        <p:blipFill>
          <a:blip r:embed="rId3"/>
          <a:stretch>
            <a:fillRect/>
          </a:stretch>
        </p:blipFill>
        <p:spPr>
          <a:xfrm>
            <a:off x="6019800" y="1309991"/>
            <a:ext cx="2381582" cy="828791"/>
          </a:xfrm>
          <a:prstGeom prst="rect">
            <a:avLst/>
          </a:prstGeom>
        </p:spPr>
      </p:pic>
      <p:pic>
        <p:nvPicPr>
          <p:cNvPr id="9" name="Picture 8">
            <a:extLst>
              <a:ext uri="{FF2B5EF4-FFF2-40B4-BE49-F238E27FC236}">
                <a16:creationId xmlns:a16="http://schemas.microsoft.com/office/drawing/2014/main" id="{67F6CBEE-1F26-4F1E-8A5B-CDAA3F77C7C1}"/>
              </a:ext>
            </a:extLst>
          </p:cNvPr>
          <p:cNvPicPr>
            <a:picLocks noChangeAspect="1"/>
          </p:cNvPicPr>
          <p:nvPr/>
        </p:nvPicPr>
        <p:blipFill>
          <a:blip r:embed="rId4"/>
          <a:stretch>
            <a:fillRect/>
          </a:stretch>
        </p:blipFill>
        <p:spPr>
          <a:xfrm>
            <a:off x="5983708" y="2652967"/>
            <a:ext cx="2867425" cy="1105054"/>
          </a:xfrm>
          <a:prstGeom prst="rect">
            <a:avLst/>
          </a:prstGeom>
        </p:spPr>
      </p:pic>
      <p:pic>
        <p:nvPicPr>
          <p:cNvPr id="11" name="Picture 10">
            <a:extLst>
              <a:ext uri="{FF2B5EF4-FFF2-40B4-BE49-F238E27FC236}">
                <a16:creationId xmlns:a16="http://schemas.microsoft.com/office/drawing/2014/main" id="{A7731C59-118D-45D0-93EA-D64AEC54CF1B}"/>
              </a:ext>
            </a:extLst>
          </p:cNvPr>
          <p:cNvPicPr>
            <a:picLocks noChangeAspect="1"/>
          </p:cNvPicPr>
          <p:nvPr/>
        </p:nvPicPr>
        <p:blipFill>
          <a:blip r:embed="rId5"/>
          <a:stretch>
            <a:fillRect/>
          </a:stretch>
        </p:blipFill>
        <p:spPr>
          <a:xfrm>
            <a:off x="5977751" y="4272508"/>
            <a:ext cx="2791215" cy="1686160"/>
          </a:xfrm>
          <a:prstGeom prst="rect">
            <a:avLst/>
          </a:prstGeom>
        </p:spPr>
      </p:pic>
    </p:spTree>
    <p:extLst>
      <p:ext uri="{BB962C8B-B14F-4D97-AF65-F5344CB8AC3E}">
        <p14:creationId xmlns:p14="http://schemas.microsoft.com/office/powerpoint/2010/main" val="169010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Explorer - Workflows</a:t>
            </a:r>
          </a:p>
        </p:txBody>
      </p:sp>
      <p:sp>
        <p:nvSpPr>
          <p:cNvPr id="4" name="Content Placeholder 3"/>
          <p:cNvSpPr>
            <a:spLocks noGrp="1"/>
          </p:cNvSpPr>
          <p:nvPr>
            <p:ph idx="1"/>
          </p:nvPr>
        </p:nvSpPr>
        <p:spPr>
          <a:xfrm>
            <a:off x="936282" y="1371600"/>
            <a:ext cx="8229600" cy="5105400"/>
          </a:xfrm>
        </p:spPr>
        <p:txBody>
          <a:bodyPr/>
          <a:lstStyle/>
          <a:p>
            <a:r>
              <a:rPr lang="en-US" dirty="0"/>
              <a:t>Add and configure </a:t>
            </a:r>
            <a:r>
              <a:rPr lang="en-US" b="1" dirty="0"/>
              <a:t>Workflows</a:t>
            </a:r>
          </a:p>
        </p:txBody>
      </p:sp>
      <p:pic>
        <p:nvPicPr>
          <p:cNvPr id="2" name="Picture 1">
            <a:extLst>
              <a:ext uri="{FF2B5EF4-FFF2-40B4-BE49-F238E27FC236}">
                <a16:creationId xmlns:a16="http://schemas.microsoft.com/office/drawing/2014/main" id="{09CCE3D4-5BAF-487E-9D6B-4D05FCD016CF}"/>
              </a:ext>
            </a:extLst>
          </p:cNvPr>
          <p:cNvPicPr>
            <a:picLocks noChangeAspect="1"/>
          </p:cNvPicPr>
          <p:nvPr/>
        </p:nvPicPr>
        <p:blipFill>
          <a:blip r:embed="rId2"/>
          <a:stretch>
            <a:fillRect/>
          </a:stretch>
        </p:blipFill>
        <p:spPr>
          <a:xfrm>
            <a:off x="933702" y="2014347"/>
            <a:ext cx="4149806" cy="3819906"/>
          </a:xfrm>
          <a:prstGeom prst="rect">
            <a:avLst/>
          </a:prstGeom>
        </p:spPr>
      </p:pic>
      <p:pic>
        <p:nvPicPr>
          <p:cNvPr id="7" name="Picture 6">
            <a:extLst>
              <a:ext uri="{FF2B5EF4-FFF2-40B4-BE49-F238E27FC236}">
                <a16:creationId xmlns:a16="http://schemas.microsoft.com/office/drawing/2014/main" id="{FA619293-C2C1-4CA2-9356-F3BC71FD776E}"/>
              </a:ext>
            </a:extLst>
          </p:cNvPr>
          <p:cNvPicPr>
            <a:picLocks noChangeAspect="1"/>
          </p:cNvPicPr>
          <p:nvPr/>
        </p:nvPicPr>
        <p:blipFill>
          <a:blip r:embed="rId3"/>
          <a:stretch>
            <a:fillRect/>
          </a:stretch>
        </p:blipFill>
        <p:spPr>
          <a:xfrm>
            <a:off x="5743478" y="2214313"/>
            <a:ext cx="3029373" cy="885949"/>
          </a:xfrm>
          <a:prstGeom prst="rect">
            <a:avLst/>
          </a:prstGeom>
        </p:spPr>
      </p:pic>
      <p:pic>
        <p:nvPicPr>
          <p:cNvPr id="5" name="Picture 4">
            <a:extLst>
              <a:ext uri="{FF2B5EF4-FFF2-40B4-BE49-F238E27FC236}">
                <a16:creationId xmlns:a16="http://schemas.microsoft.com/office/drawing/2014/main" id="{0684C68F-D090-4E88-9236-E0A9305902BB}"/>
              </a:ext>
            </a:extLst>
          </p:cNvPr>
          <p:cNvPicPr>
            <a:picLocks noChangeAspect="1"/>
          </p:cNvPicPr>
          <p:nvPr/>
        </p:nvPicPr>
        <p:blipFill>
          <a:blip r:embed="rId4"/>
          <a:stretch>
            <a:fillRect/>
          </a:stretch>
        </p:blipFill>
        <p:spPr>
          <a:xfrm>
            <a:off x="5881609" y="3401367"/>
            <a:ext cx="2753109" cy="1905266"/>
          </a:xfrm>
          <a:prstGeom prst="rect">
            <a:avLst/>
          </a:prstGeom>
        </p:spPr>
      </p:pic>
    </p:spTree>
    <p:extLst>
      <p:ext uri="{BB962C8B-B14F-4D97-AF65-F5344CB8AC3E}">
        <p14:creationId xmlns:p14="http://schemas.microsoft.com/office/powerpoint/2010/main" val="131700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Project Creation</a:t>
            </a:r>
          </a:p>
        </p:txBody>
      </p:sp>
    </p:spTree>
    <p:extLst>
      <p:ext uri="{BB962C8B-B14F-4D97-AF65-F5344CB8AC3E}">
        <p14:creationId xmlns:p14="http://schemas.microsoft.com/office/powerpoint/2010/main" val="208934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Adding and Configuring Systems</a:t>
            </a:r>
          </a:p>
        </p:txBody>
      </p:sp>
    </p:spTree>
    <p:extLst>
      <p:ext uri="{BB962C8B-B14F-4D97-AF65-F5344CB8AC3E}">
        <p14:creationId xmlns:p14="http://schemas.microsoft.com/office/powerpoint/2010/main" val="123617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Project Settings</a:t>
            </a:r>
          </a:p>
        </p:txBody>
      </p:sp>
      <p:sp>
        <p:nvSpPr>
          <p:cNvPr id="4" name="Content Placeholder 3"/>
          <p:cNvSpPr>
            <a:spLocks noGrp="1"/>
          </p:cNvSpPr>
          <p:nvPr>
            <p:ph idx="1"/>
          </p:nvPr>
        </p:nvSpPr>
        <p:spPr/>
        <p:txBody>
          <a:bodyPr/>
          <a:lstStyle/>
          <a:p>
            <a:r>
              <a:rPr lang="en-US" b="1" dirty="0"/>
              <a:t>General</a:t>
            </a:r>
          </a:p>
          <a:p>
            <a:pPr lvl="1"/>
            <a:r>
              <a:rPr lang="en-US" dirty="0"/>
              <a:t>See the project’s local path</a:t>
            </a:r>
          </a:p>
          <a:p>
            <a:pPr lvl="1"/>
            <a:r>
              <a:rPr lang="en-US" dirty="0"/>
              <a:t>Set Publication Server</a:t>
            </a:r>
          </a:p>
          <a:p>
            <a:pPr lvl="1"/>
            <a:r>
              <a:rPr lang="en-US" dirty="0"/>
              <a:t>Set time before a user in Runtime is considered inactive</a:t>
            </a:r>
          </a:p>
        </p:txBody>
      </p:sp>
      <p:pic>
        <p:nvPicPr>
          <p:cNvPr id="10" name="Picture 9">
            <a:extLst>
              <a:ext uri="{FF2B5EF4-FFF2-40B4-BE49-F238E27FC236}">
                <a16:creationId xmlns:a16="http://schemas.microsoft.com/office/drawing/2014/main" id="{B3B65141-CA09-4A1E-91A5-CF80652703E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416" y="2895600"/>
            <a:ext cx="6573167" cy="2457793"/>
          </a:xfrm>
          <a:prstGeom prst="rect">
            <a:avLst/>
          </a:prstGeom>
        </p:spPr>
      </p:pic>
    </p:spTree>
    <p:extLst>
      <p:ext uri="{BB962C8B-B14F-4D97-AF65-F5344CB8AC3E}">
        <p14:creationId xmlns:p14="http://schemas.microsoft.com/office/powerpoint/2010/main" val="116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BA8A-3866-482C-A777-C626F5B72BEA}"/>
              </a:ext>
            </a:extLst>
          </p:cNvPr>
          <p:cNvSpPr>
            <a:spLocks noGrp="1"/>
          </p:cNvSpPr>
          <p:nvPr>
            <p:ph type="title"/>
          </p:nvPr>
        </p:nvSpPr>
        <p:spPr/>
        <p:txBody>
          <a:bodyPr/>
          <a:lstStyle/>
          <a:p>
            <a:r>
              <a:rPr lang="en-US" dirty="0"/>
              <a:t>Project Settings</a:t>
            </a:r>
            <a:endParaRPr lang="en-CA" dirty="0"/>
          </a:p>
        </p:txBody>
      </p:sp>
      <p:sp>
        <p:nvSpPr>
          <p:cNvPr id="3" name="Content Placeholder 2">
            <a:extLst>
              <a:ext uri="{FF2B5EF4-FFF2-40B4-BE49-F238E27FC236}">
                <a16:creationId xmlns:a16="http://schemas.microsoft.com/office/drawing/2014/main" id="{F67059B8-99D8-444E-8641-FB51D3F8669A}"/>
              </a:ext>
            </a:extLst>
          </p:cNvPr>
          <p:cNvSpPr>
            <a:spLocks noGrp="1"/>
          </p:cNvSpPr>
          <p:nvPr>
            <p:ph idx="1"/>
          </p:nvPr>
        </p:nvSpPr>
        <p:spPr/>
        <p:txBody>
          <a:bodyPr/>
          <a:lstStyle/>
          <a:p>
            <a:r>
              <a:rPr lang="en-US" b="1" dirty="0"/>
              <a:t>Logging</a:t>
            </a:r>
          </a:p>
          <a:p>
            <a:pPr lvl="1"/>
            <a:r>
              <a:rPr lang="en-US" dirty="0"/>
              <a:t>Set default language used for logging</a:t>
            </a:r>
          </a:p>
          <a:p>
            <a:pPr lvl="1"/>
            <a:r>
              <a:rPr lang="en-US" dirty="0"/>
              <a:t>Add logging servers to project</a:t>
            </a:r>
            <a:endParaRPr lang="en-CA" dirty="0"/>
          </a:p>
        </p:txBody>
      </p:sp>
      <p:pic>
        <p:nvPicPr>
          <p:cNvPr id="4" name="Picture 3">
            <a:extLst>
              <a:ext uri="{FF2B5EF4-FFF2-40B4-BE49-F238E27FC236}">
                <a16:creationId xmlns:a16="http://schemas.microsoft.com/office/drawing/2014/main" id="{5EE08D46-42EC-4AE2-83A0-895E68FF4F3C}"/>
              </a:ext>
            </a:extLst>
          </p:cNvPr>
          <p:cNvPicPr>
            <a:picLocks noChangeAspect="1"/>
          </p:cNvPicPr>
          <p:nvPr/>
        </p:nvPicPr>
        <p:blipFill>
          <a:blip r:embed="rId2"/>
          <a:stretch>
            <a:fillRect/>
          </a:stretch>
        </p:blipFill>
        <p:spPr>
          <a:xfrm>
            <a:off x="2047432" y="2636388"/>
            <a:ext cx="5049135" cy="4002918"/>
          </a:xfrm>
          <a:prstGeom prst="rect">
            <a:avLst/>
          </a:prstGeom>
        </p:spPr>
      </p:pic>
    </p:spTree>
    <p:extLst>
      <p:ext uri="{BB962C8B-B14F-4D97-AF65-F5344CB8AC3E}">
        <p14:creationId xmlns:p14="http://schemas.microsoft.com/office/powerpoint/2010/main" val="54822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8694"/>
            <a:ext cx="8229600" cy="1000506"/>
          </a:xfrm>
        </p:spPr>
        <p:txBody>
          <a:bodyPr anchor="ctr">
            <a:normAutofit/>
          </a:bodyPr>
          <a:lstStyle/>
          <a:p>
            <a:r>
              <a:rPr lang="en-US" dirty="0"/>
              <a:t>Project Settings</a:t>
            </a:r>
          </a:p>
        </p:txBody>
      </p:sp>
      <p:sp>
        <p:nvSpPr>
          <p:cNvPr id="4" name="Content Placeholder 3"/>
          <p:cNvSpPr>
            <a:spLocks noGrp="1"/>
          </p:cNvSpPr>
          <p:nvPr>
            <p:ph sz="half" idx="1"/>
          </p:nvPr>
        </p:nvSpPr>
        <p:spPr>
          <a:xfrm>
            <a:off x="457200" y="1447800"/>
            <a:ext cx="4038600" cy="4953000"/>
          </a:xfrm>
        </p:spPr>
        <p:txBody>
          <a:bodyPr>
            <a:normAutofit/>
          </a:bodyPr>
          <a:lstStyle/>
          <a:p>
            <a:r>
              <a:rPr lang="en-US" sz="2400" b="1" dirty="0">
                <a:solidFill>
                  <a:srgbClr val="53565A"/>
                </a:solidFill>
              </a:rPr>
              <a:t>API</a:t>
            </a:r>
          </a:p>
          <a:p>
            <a:pPr lvl="1"/>
            <a:r>
              <a:rPr lang="en-US" dirty="0">
                <a:solidFill>
                  <a:srgbClr val="53565A"/>
                </a:solidFill>
              </a:rPr>
              <a:t>Enable API server for individual Workstations</a:t>
            </a:r>
          </a:p>
          <a:p>
            <a:pPr lvl="1"/>
            <a:r>
              <a:rPr lang="en-US" dirty="0">
                <a:solidFill>
                  <a:srgbClr val="53565A"/>
                </a:solidFill>
              </a:rPr>
              <a:t>Set up API login information</a:t>
            </a:r>
          </a:p>
        </p:txBody>
      </p:sp>
      <p:pic>
        <p:nvPicPr>
          <p:cNvPr id="2" name="Picture 1">
            <a:extLst>
              <a:ext uri="{FF2B5EF4-FFF2-40B4-BE49-F238E27FC236}">
                <a16:creationId xmlns:a16="http://schemas.microsoft.com/office/drawing/2014/main" id="{CCFEB35B-83BB-4731-91CD-977D39A941C1}"/>
              </a:ext>
            </a:extLst>
          </p:cNvPr>
          <p:cNvPicPr>
            <a:picLocks noChangeAspect="1"/>
          </p:cNvPicPr>
          <p:nvPr/>
        </p:nvPicPr>
        <p:blipFill>
          <a:blip r:embed="rId2"/>
          <a:stretch>
            <a:fillRect/>
          </a:stretch>
        </p:blipFill>
        <p:spPr>
          <a:xfrm>
            <a:off x="4648200" y="2452400"/>
            <a:ext cx="4038600" cy="2943799"/>
          </a:xfrm>
          <a:prstGeom prst="rect">
            <a:avLst/>
          </a:prstGeom>
          <a:noFill/>
        </p:spPr>
      </p:pic>
    </p:spTree>
    <p:extLst>
      <p:ext uri="{BB962C8B-B14F-4D97-AF65-F5344CB8AC3E}">
        <p14:creationId xmlns:p14="http://schemas.microsoft.com/office/powerpoint/2010/main" val="6158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8694"/>
            <a:ext cx="8229600" cy="1000506"/>
          </a:xfrm>
        </p:spPr>
        <p:txBody>
          <a:bodyPr anchor="ctr">
            <a:normAutofit/>
          </a:bodyPr>
          <a:lstStyle/>
          <a:p>
            <a:r>
              <a:rPr lang="en-US" dirty="0"/>
              <a:t>Project Settings</a:t>
            </a:r>
          </a:p>
        </p:txBody>
      </p:sp>
      <p:sp>
        <p:nvSpPr>
          <p:cNvPr id="4" name="Content Placeholder 3"/>
          <p:cNvSpPr>
            <a:spLocks noGrp="1"/>
          </p:cNvSpPr>
          <p:nvPr>
            <p:ph sz="half" idx="1"/>
          </p:nvPr>
        </p:nvSpPr>
        <p:spPr>
          <a:xfrm>
            <a:off x="457200" y="1447800"/>
            <a:ext cx="4038600" cy="4953000"/>
          </a:xfrm>
        </p:spPr>
        <p:txBody>
          <a:bodyPr>
            <a:normAutofit/>
          </a:bodyPr>
          <a:lstStyle/>
          <a:p>
            <a:r>
              <a:rPr lang="en-US" sz="2400" b="1" dirty="0">
                <a:solidFill>
                  <a:srgbClr val="53565A"/>
                </a:solidFill>
              </a:rPr>
              <a:t>OPC</a:t>
            </a:r>
          </a:p>
          <a:p>
            <a:pPr lvl="1"/>
            <a:r>
              <a:rPr lang="en-US" dirty="0">
                <a:solidFill>
                  <a:srgbClr val="53565A"/>
                </a:solidFill>
              </a:rPr>
              <a:t>Set global OPC data server communication parameters</a:t>
            </a:r>
          </a:p>
          <a:p>
            <a:pPr lvl="1"/>
            <a:r>
              <a:rPr lang="en-US" dirty="0">
                <a:solidFill>
                  <a:srgbClr val="53565A"/>
                </a:solidFill>
              </a:rPr>
              <a:t>Individual integrated systems can override these settings</a:t>
            </a:r>
          </a:p>
          <a:p>
            <a:pPr lvl="1"/>
            <a:r>
              <a:rPr lang="en-US" dirty="0">
                <a:solidFill>
                  <a:srgbClr val="53565A"/>
                </a:solidFill>
              </a:rPr>
              <a:t>Multiple prioritized servers allow for failover</a:t>
            </a:r>
          </a:p>
        </p:txBody>
      </p:sp>
      <p:pic>
        <p:nvPicPr>
          <p:cNvPr id="5" name="Picture 4">
            <a:extLst>
              <a:ext uri="{FF2B5EF4-FFF2-40B4-BE49-F238E27FC236}">
                <a16:creationId xmlns:a16="http://schemas.microsoft.com/office/drawing/2014/main" id="{BDC79B67-EFC9-4D3F-90FA-06A1D4E9A628}"/>
              </a:ext>
            </a:extLst>
          </p:cNvPr>
          <p:cNvPicPr>
            <a:picLocks noChangeAspect="1"/>
          </p:cNvPicPr>
          <p:nvPr/>
        </p:nvPicPr>
        <p:blipFill>
          <a:blip r:embed="rId2"/>
          <a:stretch>
            <a:fillRect/>
          </a:stretch>
        </p:blipFill>
        <p:spPr>
          <a:xfrm>
            <a:off x="4648200" y="1492264"/>
            <a:ext cx="4038600" cy="4864072"/>
          </a:xfrm>
          <a:prstGeom prst="rect">
            <a:avLst/>
          </a:prstGeom>
          <a:noFill/>
        </p:spPr>
      </p:pic>
    </p:spTree>
    <p:extLst>
      <p:ext uri="{BB962C8B-B14F-4D97-AF65-F5344CB8AC3E}">
        <p14:creationId xmlns:p14="http://schemas.microsoft.com/office/powerpoint/2010/main" val="89435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8694"/>
            <a:ext cx="8229600" cy="1000506"/>
          </a:xfrm>
        </p:spPr>
        <p:txBody>
          <a:bodyPr anchor="ctr">
            <a:normAutofit/>
          </a:bodyPr>
          <a:lstStyle/>
          <a:p>
            <a:r>
              <a:rPr lang="en-US" dirty="0"/>
              <a:t>Add Integrated System</a:t>
            </a:r>
          </a:p>
        </p:txBody>
      </p:sp>
      <p:sp>
        <p:nvSpPr>
          <p:cNvPr id="4" name="Content Placeholder 3"/>
          <p:cNvSpPr>
            <a:spLocks noGrp="1"/>
          </p:cNvSpPr>
          <p:nvPr>
            <p:ph sz="half" idx="1"/>
          </p:nvPr>
        </p:nvSpPr>
        <p:spPr>
          <a:xfrm>
            <a:off x="457200" y="1447800"/>
            <a:ext cx="4038600" cy="4953000"/>
          </a:xfrm>
        </p:spPr>
        <p:txBody>
          <a:bodyPr>
            <a:normAutofit/>
          </a:bodyPr>
          <a:lstStyle/>
          <a:p>
            <a:pPr lvl="1"/>
            <a:r>
              <a:rPr lang="en-US" sz="2800"/>
              <a:t>Used to add new integrated systems to the project</a:t>
            </a:r>
          </a:p>
        </p:txBody>
      </p:sp>
      <p:pic>
        <p:nvPicPr>
          <p:cNvPr id="2" name="Picture 1">
            <a:extLst>
              <a:ext uri="{FF2B5EF4-FFF2-40B4-BE49-F238E27FC236}">
                <a16:creationId xmlns:a16="http://schemas.microsoft.com/office/drawing/2014/main" id="{627FAB97-9E74-4388-95EA-CF85E6C729E0}"/>
              </a:ext>
            </a:extLst>
          </p:cNvPr>
          <p:cNvPicPr>
            <a:picLocks noChangeAspect="1"/>
          </p:cNvPicPr>
          <p:nvPr/>
        </p:nvPicPr>
        <p:blipFill>
          <a:blip r:embed="rId2"/>
          <a:stretch>
            <a:fillRect/>
          </a:stretch>
        </p:blipFill>
        <p:spPr>
          <a:xfrm>
            <a:off x="4648200" y="1596972"/>
            <a:ext cx="4038600" cy="4654656"/>
          </a:xfrm>
          <a:prstGeom prst="rect">
            <a:avLst/>
          </a:prstGeom>
          <a:noFill/>
        </p:spPr>
      </p:pic>
    </p:spTree>
    <p:extLst>
      <p:ext uri="{BB962C8B-B14F-4D97-AF65-F5344CB8AC3E}">
        <p14:creationId xmlns:p14="http://schemas.microsoft.com/office/powerpoint/2010/main" val="11171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Integrated System – General</a:t>
            </a:r>
          </a:p>
        </p:txBody>
      </p:sp>
      <p:sp>
        <p:nvSpPr>
          <p:cNvPr id="2" name="Content Placeholder 1"/>
          <p:cNvSpPr>
            <a:spLocks noGrp="1"/>
          </p:cNvSpPr>
          <p:nvPr>
            <p:ph idx="1"/>
          </p:nvPr>
        </p:nvSpPr>
        <p:spPr>
          <a:xfrm>
            <a:off x="457200" y="1371600"/>
            <a:ext cx="8229600" cy="2590800"/>
          </a:xfrm>
        </p:spPr>
        <p:txBody>
          <a:bodyPr>
            <a:normAutofit fontScale="70000" lnSpcReduction="20000"/>
          </a:bodyPr>
          <a:lstStyle/>
          <a:p>
            <a:r>
              <a:rPr lang="en-US" b="1" dirty="0"/>
              <a:t>System Name </a:t>
            </a:r>
            <a:r>
              <a:rPr lang="en-US" dirty="0"/>
              <a:t>— Unique name for system</a:t>
            </a:r>
          </a:p>
          <a:p>
            <a:r>
              <a:rPr lang="en-US" b="1" dirty="0"/>
              <a:t>Select Timeout </a:t>
            </a:r>
            <a:r>
              <a:rPr lang="en-US" dirty="0"/>
              <a:t>— Number of seconds the system will keep assets selected (set to 0 to disable timeout)</a:t>
            </a:r>
          </a:p>
          <a:p>
            <a:r>
              <a:rPr lang="en-US" b="1" dirty="0"/>
              <a:t>Audit Command Execution </a:t>
            </a:r>
            <a:r>
              <a:rPr lang="en-US" dirty="0"/>
              <a:t>—Log executed commands</a:t>
            </a:r>
          </a:p>
          <a:p>
            <a:r>
              <a:rPr lang="en-US" b="1" dirty="0"/>
              <a:t>Audit Status Updates </a:t>
            </a:r>
            <a:r>
              <a:rPr lang="en-US" dirty="0"/>
              <a:t>— Log when an asset status is updated</a:t>
            </a:r>
          </a:p>
          <a:p>
            <a:r>
              <a:rPr lang="en-US" b="1" dirty="0"/>
              <a:t>Sync Active Alarm Status Across Workstations</a:t>
            </a:r>
            <a:r>
              <a:rPr lang="en-US" dirty="0"/>
              <a:t>— Communicate asset alarm states between Workstations</a:t>
            </a:r>
          </a:p>
          <a:p>
            <a:r>
              <a:rPr lang="en-US" b="1" dirty="0"/>
              <a:t>Asset Multi-Select</a:t>
            </a:r>
            <a:r>
              <a:rPr lang="en-US" dirty="0"/>
              <a:t>— Multiple assets from this system may be selected at once</a:t>
            </a:r>
          </a:p>
          <a:p>
            <a:r>
              <a:rPr lang="en-US" b="1" dirty="0"/>
              <a:t>Multi-Select is not allowed for alarmed assets </a:t>
            </a:r>
            <a:r>
              <a:rPr lang="en-US" dirty="0"/>
              <a:t>— When an asset is in an alarmed state, it cannot be multi-selected</a:t>
            </a:r>
            <a:endParaRPr lang="en-US" b="1" dirty="0"/>
          </a:p>
        </p:txBody>
      </p:sp>
      <p:pic>
        <p:nvPicPr>
          <p:cNvPr id="6" name="Picture 5">
            <a:extLst>
              <a:ext uri="{FF2B5EF4-FFF2-40B4-BE49-F238E27FC236}">
                <a16:creationId xmlns:a16="http://schemas.microsoft.com/office/drawing/2014/main" id="{75938DB2-7994-41EA-A836-05CE64421536}"/>
              </a:ext>
            </a:extLst>
          </p:cNvPr>
          <p:cNvPicPr>
            <a:picLocks noChangeAspect="1"/>
          </p:cNvPicPr>
          <p:nvPr/>
        </p:nvPicPr>
        <p:blipFill>
          <a:blip r:embed="rId3"/>
          <a:stretch>
            <a:fillRect/>
          </a:stretch>
        </p:blipFill>
        <p:spPr>
          <a:xfrm>
            <a:off x="2623865" y="3974690"/>
            <a:ext cx="3896269" cy="2333951"/>
          </a:xfrm>
          <a:prstGeom prst="rect">
            <a:avLst/>
          </a:prstGeom>
        </p:spPr>
      </p:pic>
    </p:spTree>
    <p:extLst>
      <p:ext uri="{BB962C8B-B14F-4D97-AF65-F5344CB8AC3E}">
        <p14:creationId xmlns:p14="http://schemas.microsoft.com/office/powerpoint/2010/main" val="254730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8694"/>
            <a:ext cx="8229600" cy="1000506"/>
          </a:xfrm>
        </p:spPr>
        <p:txBody>
          <a:bodyPr anchor="ctr">
            <a:normAutofit/>
          </a:bodyPr>
          <a:lstStyle/>
          <a:p>
            <a:r>
              <a:rPr lang="en-US" sz="3700" dirty="0"/>
              <a:t>Integrated System – IPFusion Data Servers</a:t>
            </a:r>
          </a:p>
        </p:txBody>
      </p:sp>
      <p:sp>
        <p:nvSpPr>
          <p:cNvPr id="2" name="Content Placeholder 1"/>
          <p:cNvSpPr>
            <a:spLocks noGrp="1"/>
          </p:cNvSpPr>
          <p:nvPr>
            <p:ph sz="half" idx="1"/>
          </p:nvPr>
        </p:nvSpPr>
        <p:spPr>
          <a:xfrm>
            <a:off x="457200" y="1447800"/>
            <a:ext cx="4038600" cy="4495800"/>
          </a:xfrm>
        </p:spPr>
        <p:txBody>
          <a:bodyPr>
            <a:normAutofit fontScale="85000" lnSpcReduction="20000"/>
          </a:bodyPr>
          <a:lstStyle/>
          <a:p>
            <a:r>
              <a:rPr lang="en-US" dirty="0"/>
              <a:t>Choose network location where the system driver will be running</a:t>
            </a:r>
          </a:p>
          <a:p>
            <a:pPr lvl="1"/>
            <a:r>
              <a:rPr lang="en-US" dirty="0"/>
              <a:t>Driver facilitates connection between Runtime and the third-party integrated system</a:t>
            </a:r>
          </a:p>
          <a:p>
            <a:pPr lvl="1"/>
            <a:r>
              <a:rPr lang="en-US" dirty="0"/>
              <a:t>Can be located on local machine, separate data server, or on the third-party system server</a:t>
            </a:r>
          </a:p>
          <a:p>
            <a:r>
              <a:rPr lang="en-US" dirty="0"/>
              <a:t>Leave as 127.0.0.1 if the driver will run on the local computer</a:t>
            </a:r>
          </a:p>
          <a:p>
            <a:r>
              <a:rPr lang="en-US" dirty="0"/>
              <a:t>Configure connection parameters</a:t>
            </a:r>
          </a:p>
          <a:p>
            <a:endParaRPr lang="en-US" dirty="0"/>
          </a:p>
        </p:txBody>
      </p:sp>
      <p:pic>
        <p:nvPicPr>
          <p:cNvPr id="5" name="Picture 4" descr="Graphical user interface&#10;&#10;Description automatically generated">
            <a:extLst>
              <a:ext uri="{FF2B5EF4-FFF2-40B4-BE49-F238E27FC236}">
                <a16:creationId xmlns:a16="http://schemas.microsoft.com/office/drawing/2014/main" id="{BE69F6EC-ECF4-4A33-ADC1-FCA60A8D6510}"/>
              </a:ext>
            </a:extLst>
          </p:cNvPr>
          <p:cNvPicPr>
            <a:picLocks noChangeAspect="1"/>
          </p:cNvPicPr>
          <p:nvPr/>
        </p:nvPicPr>
        <p:blipFill>
          <a:blip r:embed="rId3"/>
          <a:stretch>
            <a:fillRect/>
          </a:stretch>
        </p:blipFill>
        <p:spPr>
          <a:xfrm>
            <a:off x="4648200" y="2414873"/>
            <a:ext cx="4038600" cy="3018853"/>
          </a:xfrm>
          <a:prstGeom prst="rect">
            <a:avLst/>
          </a:prstGeom>
          <a:noFill/>
        </p:spPr>
      </p:pic>
    </p:spTree>
    <p:extLst>
      <p:ext uri="{BB962C8B-B14F-4D97-AF65-F5344CB8AC3E}">
        <p14:creationId xmlns:p14="http://schemas.microsoft.com/office/powerpoint/2010/main" val="4753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Integrated System – Status Tables</a:t>
            </a:r>
          </a:p>
        </p:txBody>
      </p:sp>
      <p:sp>
        <p:nvSpPr>
          <p:cNvPr id="2" name="Content Placeholder 1"/>
          <p:cNvSpPr>
            <a:spLocks noGrp="1"/>
          </p:cNvSpPr>
          <p:nvPr>
            <p:ph idx="1"/>
          </p:nvPr>
        </p:nvSpPr>
        <p:spPr>
          <a:xfrm>
            <a:off x="457200" y="1371600"/>
            <a:ext cx="3886200" cy="5105400"/>
          </a:xfrm>
        </p:spPr>
        <p:txBody>
          <a:bodyPr/>
          <a:lstStyle/>
          <a:p>
            <a:r>
              <a:rPr lang="en-US" dirty="0"/>
              <a:t>Add and configure status tables</a:t>
            </a:r>
          </a:p>
          <a:p>
            <a:r>
              <a:rPr lang="en-US" dirty="0"/>
              <a:t>Status tables translate real device states into visual icon representations</a:t>
            </a:r>
          </a:p>
        </p:txBody>
      </p:sp>
      <p:pic>
        <p:nvPicPr>
          <p:cNvPr id="5" name="Picture 4">
            <a:extLst>
              <a:ext uri="{FF2B5EF4-FFF2-40B4-BE49-F238E27FC236}">
                <a16:creationId xmlns:a16="http://schemas.microsoft.com/office/drawing/2014/main" id="{188B0FD7-10A5-4388-A3B8-E7C2BE9672A7}"/>
              </a:ext>
            </a:extLst>
          </p:cNvPr>
          <p:cNvPicPr>
            <a:picLocks noChangeAspect="1"/>
          </p:cNvPicPr>
          <p:nvPr/>
        </p:nvPicPr>
        <p:blipFill>
          <a:blip r:embed="rId3"/>
          <a:stretch>
            <a:fillRect/>
          </a:stretch>
        </p:blipFill>
        <p:spPr>
          <a:xfrm>
            <a:off x="3733800" y="3276600"/>
            <a:ext cx="4782217" cy="2676899"/>
          </a:xfrm>
          <a:prstGeom prst="rect">
            <a:avLst/>
          </a:prstGeom>
        </p:spPr>
      </p:pic>
    </p:spTree>
    <p:extLst>
      <p:ext uri="{BB962C8B-B14F-4D97-AF65-F5344CB8AC3E}">
        <p14:creationId xmlns:p14="http://schemas.microsoft.com/office/powerpoint/2010/main" val="262045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Integrated System – Status: States</a:t>
            </a:r>
          </a:p>
        </p:txBody>
      </p:sp>
      <p:sp>
        <p:nvSpPr>
          <p:cNvPr id="2" name="Content Placeholder 1"/>
          <p:cNvSpPr>
            <a:spLocks noGrp="1"/>
          </p:cNvSpPr>
          <p:nvPr>
            <p:ph idx="1"/>
          </p:nvPr>
        </p:nvSpPr>
        <p:spPr>
          <a:xfrm>
            <a:off x="457199" y="1371600"/>
            <a:ext cx="4352925" cy="4648200"/>
          </a:xfrm>
        </p:spPr>
        <p:txBody>
          <a:bodyPr>
            <a:normAutofit fontScale="92500" lnSpcReduction="20000"/>
          </a:bodyPr>
          <a:lstStyle/>
          <a:p>
            <a:r>
              <a:rPr lang="en-US" dirty="0"/>
              <a:t>Common States</a:t>
            </a:r>
          </a:p>
          <a:p>
            <a:pPr lvl="1"/>
            <a:r>
              <a:rPr lang="en-US" b="1" dirty="0"/>
              <a:t>Acknowledge</a:t>
            </a:r>
            <a:r>
              <a:rPr lang="en-US" dirty="0"/>
              <a:t> — an active alarm has been acknowledged</a:t>
            </a:r>
          </a:p>
          <a:p>
            <a:pPr lvl="1"/>
            <a:r>
              <a:rPr lang="en-US" b="1" dirty="0"/>
              <a:t>Fault</a:t>
            </a:r>
            <a:r>
              <a:rPr lang="en-US" dirty="0"/>
              <a:t> — an error reported by the driver</a:t>
            </a:r>
          </a:p>
          <a:p>
            <a:pPr lvl="1"/>
            <a:r>
              <a:rPr lang="en-US" b="1" dirty="0"/>
              <a:t>No Communication</a:t>
            </a:r>
            <a:r>
              <a:rPr lang="en-US" dirty="0"/>
              <a:t> — there is no communication with the driver</a:t>
            </a:r>
          </a:p>
          <a:p>
            <a:pPr lvl="1"/>
            <a:r>
              <a:rPr lang="en-US" b="1" dirty="0"/>
              <a:t>Normal </a:t>
            </a:r>
            <a:r>
              <a:rPr lang="en-US" dirty="0"/>
              <a:t>— asset is online and in its default state</a:t>
            </a:r>
          </a:p>
          <a:p>
            <a:pPr lvl="1"/>
            <a:r>
              <a:rPr lang="en-US" b="1" dirty="0"/>
              <a:t>Masked</a:t>
            </a:r>
            <a:r>
              <a:rPr lang="en-US" dirty="0"/>
              <a:t> — the asset has been masked over its true state</a:t>
            </a:r>
            <a:endParaRPr lang="en-US" b="1" dirty="0"/>
          </a:p>
          <a:p>
            <a:r>
              <a:rPr lang="en-US" dirty="0"/>
              <a:t>System Specific States</a:t>
            </a:r>
          </a:p>
          <a:p>
            <a:pPr lvl="1"/>
            <a:r>
              <a:rPr lang="en-US" dirty="0"/>
              <a:t>Dependent on the system type</a:t>
            </a:r>
          </a:p>
          <a:p>
            <a:pPr lvl="1"/>
            <a:r>
              <a:rPr lang="en-US" dirty="0"/>
              <a:t>Real device states reported by the driver (door unlocked, intercom connected, etc.)</a:t>
            </a:r>
          </a:p>
        </p:txBody>
      </p:sp>
      <p:pic>
        <p:nvPicPr>
          <p:cNvPr id="5" name="Picture 4">
            <a:extLst>
              <a:ext uri="{FF2B5EF4-FFF2-40B4-BE49-F238E27FC236}">
                <a16:creationId xmlns:a16="http://schemas.microsoft.com/office/drawing/2014/main" id="{37EA17CC-6944-4EC1-9390-2F2B4AB3F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124" y="1524000"/>
            <a:ext cx="4092722" cy="28956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078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Start Page</a:t>
            </a:r>
          </a:p>
        </p:txBody>
      </p:sp>
      <p:sp>
        <p:nvSpPr>
          <p:cNvPr id="4" name="Content Placeholder 3"/>
          <p:cNvSpPr>
            <a:spLocks noGrp="1"/>
          </p:cNvSpPr>
          <p:nvPr>
            <p:ph idx="1"/>
          </p:nvPr>
        </p:nvSpPr>
        <p:spPr>
          <a:xfrm>
            <a:off x="457200" y="1371600"/>
            <a:ext cx="4876800" cy="5105400"/>
          </a:xfrm>
        </p:spPr>
        <p:txBody>
          <a:bodyPr/>
          <a:lstStyle/>
          <a:p>
            <a:r>
              <a:rPr lang="en-US" dirty="0"/>
              <a:t>Opens when starting Designer</a:t>
            </a:r>
          </a:p>
          <a:p>
            <a:r>
              <a:rPr lang="en-US" dirty="0"/>
              <a:t>Can be accessed from the </a:t>
            </a:r>
            <a:r>
              <a:rPr lang="en-US" b="1" dirty="0"/>
              <a:t>View </a:t>
            </a:r>
            <a:r>
              <a:rPr lang="en-US" dirty="0"/>
              <a:t>tab</a:t>
            </a:r>
          </a:p>
          <a:p>
            <a:r>
              <a:rPr lang="en-US" dirty="0"/>
              <a:t>Project management</a:t>
            </a:r>
          </a:p>
        </p:txBody>
      </p:sp>
      <p:pic>
        <p:nvPicPr>
          <p:cNvPr id="2" name="Picture 1">
            <a:extLst>
              <a:ext uri="{FF2B5EF4-FFF2-40B4-BE49-F238E27FC236}">
                <a16:creationId xmlns:a16="http://schemas.microsoft.com/office/drawing/2014/main" id="{7CCD288C-0A46-4373-9336-AF116EB28E0B}"/>
              </a:ext>
            </a:extLst>
          </p:cNvPr>
          <p:cNvPicPr>
            <a:picLocks noChangeAspect="1"/>
          </p:cNvPicPr>
          <p:nvPr/>
        </p:nvPicPr>
        <p:blipFill>
          <a:blip r:embed="rId2"/>
          <a:stretch>
            <a:fillRect/>
          </a:stretch>
        </p:blipFill>
        <p:spPr>
          <a:xfrm>
            <a:off x="6171849" y="990600"/>
            <a:ext cx="2514951" cy="1362265"/>
          </a:xfrm>
          <a:prstGeom prst="rect">
            <a:avLst/>
          </a:prstGeom>
        </p:spPr>
      </p:pic>
      <p:pic>
        <p:nvPicPr>
          <p:cNvPr id="6" name="Picture 5">
            <a:extLst>
              <a:ext uri="{FF2B5EF4-FFF2-40B4-BE49-F238E27FC236}">
                <a16:creationId xmlns:a16="http://schemas.microsoft.com/office/drawing/2014/main" id="{383DFC36-9E35-46E8-8E85-8051E5F1526B}"/>
              </a:ext>
            </a:extLst>
          </p:cNvPr>
          <p:cNvPicPr>
            <a:picLocks noChangeAspect="1"/>
          </p:cNvPicPr>
          <p:nvPr/>
        </p:nvPicPr>
        <p:blipFill>
          <a:blip r:embed="rId3"/>
          <a:stretch>
            <a:fillRect/>
          </a:stretch>
        </p:blipFill>
        <p:spPr>
          <a:xfrm>
            <a:off x="2474409" y="2737489"/>
            <a:ext cx="6212391" cy="3901817"/>
          </a:xfrm>
          <a:prstGeom prst="rect">
            <a:avLst/>
          </a:prstGeom>
        </p:spPr>
      </p:pic>
    </p:spTree>
    <p:extLst>
      <p:ext uri="{BB962C8B-B14F-4D97-AF65-F5344CB8AC3E}">
        <p14:creationId xmlns:p14="http://schemas.microsoft.com/office/powerpoint/2010/main" val="14506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Integrated System – Status: Alarm</a:t>
            </a:r>
          </a:p>
        </p:txBody>
      </p:sp>
      <p:sp>
        <p:nvSpPr>
          <p:cNvPr id="2" name="Content Placeholder 1"/>
          <p:cNvSpPr>
            <a:spLocks noGrp="1"/>
          </p:cNvSpPr>
          <p:nvPr>
            <p:ph idx="1"/>
          </p:nvPr>
        </p:nvSpPr>
        <p:spPr>
          <a:xfrm>
            <a:off x="457200" y="1358900"/>
            <a:ext cx="4429125" cy="5118100"/>
          </a:xfrm>
        </p:spPr>
        <p:txBody>
          <a:bodyPr>
            <a:normAutofit/>
          </a:bodyPr>
          <a:lstStyle/>
          <a:p>
            <a:r>
              <a:rPr lang="en-US" b="1" dirty="0"/>
              <a:t>Bind to Alarm</a:t>
            </a:r>
          </a:p>
          <a:p>
            <a:pPr lvl="1"/>
            <a:r>
              <a:rPr lang="en-US" dirty="0"/>
              <a:t>Configure this state to trigger an alarm in the alarm grid</a:t>
            </a:r>
          </a:p>
          <a:p>
            <a:r>
              <a:rPr lang="en-US" b="1" dirty="0"/>
              <a:t>Alarm Type</a:t>
            </a:r>
          </a:p>
          <a:p>
            <a:pPr lvl="1"/>
            <a:r>
              <a:rPr lang="en-US" dirty="0"/>
              <a:t>Set the alarm type to display in the</a:t>
            </a:r>
            <a:br>
              <a:rPr lang="en-US" dirty="0"/>
            </a:br>
            <a:r>
              <a:rPr lang="en-US" dirty="0"/>
              <a:t>alarm banner when this alarm is triggered</a:t>
            </a:r>
          </a:p>
          <a:p>
            <a:r>
              <a:rPr lang="en-US" b="1" dirty="0"/>
              <a:t>Latch Alarm</a:t>
            </a:r>
          </a:p>
          <a:p>
            <a:pPr lvl="1"/>
            <a:r>
              <a:rPr lang="en-US" dirty="0"/>
              <a:t>When checked, the alarm will only be cleared when an Acknowledge command and then a Reset command have been sent to it. </a:t>
            </a:r>
          </a:p>
        </p:txBody>
      </p:sp>
      <p:pic>
        <p:nvPicPr>
          <p:cNvPr id="3" name="Picture 2">
            <a:extLst>
              <a:ext uri="{FF2B5EF4-FFF2-40B4-BE49-F238E27FC236}">
                <a16:creationId xmlns:a16="http://schemas.microsoft.com/office/drawing/2014/main" id="{2DAE255A-EF5D-42EF-9B86-0E9BD44D6D01}"/>
              </a:ext>
            </a:extLst>
          </p:cNvPr>
          <p:cNvPicPr>
            <a:picLocks noChangeAspect="1"/>
          </p:cNvPicPr>
          <p:nvPr/>
        </p:nvPicPr>
        <p:blipFill>
          <a:blip r:embed="rId3"/>
          <a:stretch>
            <a:fillRect/>
          </a:stretch>
        </p:blipFill>
        <p:spPr>
          <a:xfrm>
            <a:off x="5105400" y="2686631"/>
            <a:ext cx="3410426" cy="1286054"/>
          </a:xfrm>
          <a:prstGeom prst="rect">
            <a:avLst/>
          </a:prstGeom>
        </p:spPr>
      </p:pic>
    </p:spTree>
    <p:extLst>
      <p:ext uri="{BB962C8B-B14F-4D97-AF65-F5344CB8AC3E}">
        <p14:creationId xmlns:p14="http://schemas.microsoft.com/office/powerpoint/2010/main" val="775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Integrated System – Status: Appearance</a:t>
            </a:r>
          </a:p>
        </p:txBody>
      </p:sp>
      <p:sp>
        <p:nvSpPr>
          <p:cNvPr id="2" name="Content Placeholder 1"/>
          <p:cNvSpPr>
            <a:spLocks noGrp="1"/>
          </p:cNvSpPr>
          <p:nvPr>
            <p:ph idx="1"/>
          </p:nvPr>
        </p:nvSpPr>
        <p:spPr>
          <a:xfrm>
            <a:off x="457200" y="1371600"/>
            <a:ext cx="3810000" cy="4648200"/>
          </a:xfrm>
        </p:spPr>
        <p:txBody>
          <a:bodyPr>
            <a:normAutofit fontScale="77500" lnSpcReduction="20000"/>
          </a:bodyPr>
          <a:lstStyle/>
          <a:p>
            <a:r>
              <a:rPr lang="en-US" b="1" dirty="0"/>
              <a:t>Text Color/Flash Color</a:t>
            </a:r>
          </a:p>
          <a:p>
            <a:pPr lvl="1"/>
            <a:r>
              <a:rPr lang="en-US" dirty="0"/>
              <a:t>Configure caption color and</a:t>
            </a:r>
            <a:br>
              <a:rPr lang="en-US" dirty="0"/>
            </a:br>
            <a:r>
              <a:rPr lang="en-US" dirty="0"/>
              <a:t>flash color</a:t>
            </a:r>
          </a:p>
          <a:p>
            <a:r>
              <a:rPr lang="en-US" b="1" dirty="0"/>
              <a:t>Icon Display – Default</a:t>
            </a:r>
          </a:p>
          <a:p>
            <a:pPr lvl="1"/>
            <a:r>
              <a:rPr lang="en-US" dirty="0"/>
              <a:t>Configure primary and flash</a:t>
            </a:r>
            <a:br>
              <a:rPr lang="en-US" dirty="0"/>
            </a:br>
            <a:r>
              <a:rPr lang="en-US" dirty="0"/>
              <a:t>color</a:t>
            </a:r>
          </a:p>
          <a:p>
            <a:r>
              <a:rPr lang="en-US" b="1" dirty="0"/>
              <a:t>Icon Display – Image File</a:t>
            </a:r>
          </a:p>
          <a:p>
            <a:pPr lvl="1"/>
            <a:r>
              <a:rPr lang="en-US" dirty="0"/>
              <a:t>Display an image (and optional flash image) instead of the default icon</a:t>
            </a:r>
          </a:p>
          <a:p>
            <a:r>
              <a:rPr lang="en-US" b="1" dirty="0"/>
              <a:t>Icon Display – Alarm Colors</a:t>
            </a:r>
          </a:p>
          <a:p>
            <a:pPr lvl="1"/>
            <a:r>
              <a:rPr lang="en-US" dirty="0"/>
              <a:t>Use the configured alarm colors for the icon</a:t>
            </a:r>
          </a:p>
          <a:p>
            <a:r>
              <a:rPr lang="en-US" b="1" dirty="0"/>
              <a:t>Icon Display – Hidden</a:t>
            </a:r>
          </a:p>
          <a:p>
            <a:pPr lvl="1"/>
            <a:r>
              <a:rPr lang="en-US" dirty="0"/>
              <a:t>Do not display the icon or caption for this state</a:t>
            </a:r>
          </a:p>
          <a:p>
            <a:r>
              <a:rPr lang="en-US" b="1" dirty="0"/>
              <a:t>Caption blinks to show true alarmed state of asset</a:t>
            </a:r>
          </a:p>
          <a:p>
            <a:pPr lvl="1"/>
            <a:r>
              <a:rPr lang="en-US" dirty="0"/>
              <a:t>Caption text </a:t>
            </a:r>
            <a:r>
              <a:rPr lang="en-US"/>
              <a:t>will blink to show true alarmed state</a:t>
            </a:r>
            <a:endParaRPr lang="en-US" dirty="0"/>
          </a:p>
        </p:txBody>
      </p:sp>
      <p:pic>
        <p:nvPicPr>
          <p:cNvPr id="3" name="Picture 2">
            <a:extLst>
              <a:ext uri="{FF2B5EF4-FFF2-40B4-BE49-F238E27FC236}">
                <a16:creationId xmlns:a16="http://schemas.microsoft.com/office/drawing/2014/main" id="{DE490012-6B33-448B-8111-E95B2A0184FF}"/>
              </a:ext>
            </a:extLst>
          </p:cNvPr>
          <p:cNvPicPr>
            <a:picLocks noChangeAspect="1"/>
          </p:cNvPicPr>
          <p:nvPr/>
        </p:nvPicPr>
        <p:blipFill>
          <a:blip r:embed="rId3"/>
          <a:stretch>
            <a:fillRect/>
          </a:stretch>
        </p:blipFill>
        <p:spPr>
          <a:xfrm>
            <a:off x="4600005" y="1524000"/>
            <a:ext cx="4086795" cy="2105319"/>
          </a:xfrm>
          <a:prstGeom prst="rect">
            <a:avLst/>
          </a:prstGeom>
        </p:spPr>
      </p:pic>
      <p:pic>
        <p:nvPicPr>
          <p:cNvPr id="5" name="Picture 4">
            <a:extLst>
              <a:ext uri="{FF2B5EF4-FFF2-40B4-BE49-F238E27FC236}">
                <a16:creationId xmlns:a16="http://schemas.microsoft.com/office/drawing/2014/main" id="{883659D9-0E7F-44BF-8514-E4478A13F075}"/>
              </a:ext>
            </a:extLst>
          </p:cNvPr>
          <p:cNvPicPr>
            <a:picLocks noChangeAspect="1"/>
          </p:cNvPicPr>
          <p:nvPr/>
        </p:nvPicPr>
        <p:blipFill>
          <a:blip r:embed="rId4"/>
          <a:stretch>
            <a:fillRect/>
          </a:stretch>
        </p:blipFill>
        <p:spPr>
          <a:xfrm>
            <a:off x="4267200" y="4114054"/>
            <a:ext cx="4419600" cy="963246"/>
          </a:xfrm>
          <a:prstGeom prst="rect">
            <a:avLst/>
          </a:prstGeom>
        </p:spPr>
      </p:pic>
    </p:spTree>
    <p:extLst>
      <p:ext uri="{BB962C8B-B14F-4D97-AF65-F5344CB8AC3E}">
        <p14:creationId xmlns:p14="http://schemas.microsoft.com/office/powerpoint/2010/main" val="127753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Integrated System – Status: Selected</a:t>
            </a:r>
          </a:p>
        </p:txBody>
      </p:sp>
      <p:sp>
        <p:nvSpPr>
          <p:cNvPr id="2" name="Content Placeholder 1"/>
          <p:cNvSpPr>
            <a:spLocks noGrp="1"/>
          </p:cNvSpPr>
          <p:nvPr>
            <p:ph idx="1"/>
          </p:nvPr>
        </p:nvSpPr>
        <p:spPr>
          <a:xfrm>
            <a:off x="457200" y="1371600"/>
            <a:ext cx="8153400" cy="5105400"/>
          </a:xfrm>
        </p:spPr>
        <p:txBody>
          <a:bodyPr/>
          <a:lstStyle/>
          <a:p>
            <a:r>
              <a:rPr lang="en-US" b="1" dirty="0"/>
              <a:t>Text Color</a:t>
            </a:r>
          </a:p>
          <a:p>
            <a:pPr lvl="1"/>
            <a:r>
              <a:rPr lang="en-US" dirty="0"/>
              <a:t>Caption color to display</a:t>
            </a:r>
            <a:br>
              <a:rPr lang="en-US" dirty="0"/>
            </a:br>
            <a:r>
              <a:rPr lang="en-US" dirty="0"/>
              <a:t>when the asset is selected</a:t>
            </a:r>
          </a:p>
          <a:p>
            <a:r>
              <a:rPr lang="en-US" b="1" dirty="0"/>
              <a:t>Select Display</a:t>
            </a:r>
          </a:p>
          <a:p>
            <a:pPr lvl="1"/>
            <a:r>
              <a:rPr lang="en-US" b="1" dirty="0"/>
              <a:t>Border</a:t>
            </a:r>
            <a:r>
              <a:rPr lang="en-US" dirty="0"/>
              <a:t> – Display a border</a:t>
            </a:r>
            <a:br>
              <a:rPr lang="en-US" dirty="0"/>
            </a:br>
            <a:r>
              <a:rPr lang="en-US" dirty="0"/>
              <a:t>around the icon when the asset is selected</a:t>
            </a:r>
          </a:p>
          <a:p>
            <a:pPr lvl="1"/>
            <a:r>
              <a:rPr lang="en-US" b="1" dirty="0"/>
              <a:t>Color</a:t>
            </a:r>
            <a:r>
              <a:rPr lang="en-US" dirty="0"/>
              <a:t> – Change the color of the icon when the asset is selected</a:t>
            </a:r>
          </a:p>
          <a:p>
            <a:pPr lvl="1"/>
            <a:r>
              <a:rPr lang="en-US" b="1" dirty="0"/>
              <a:t>Custom</a:t>
            </a:r>
            <a:r>
              <a:rPr lang="en-US" dirty="0"/>
              <a:t> </a:t>
            </a:r>
            <a:r>
              <a:rPr lang="en-US" b="1" dirty="0"/>
              <a:t>Image</a:t>
            </a:r>
            <a:r>
              <a:rPr lang="en-US" dirty="0"/>
              <a:t> – Display a custom image instead of the icon when the asset is selected</a:t>
            </a:r>
          </a:p>
          <a:p>
            <a:pPr lvl="1"/>
            <a:r>
              <a:rPr lang="en-US" b="1" dirty="0"/>
              <a:t>No</a:t>
            </a:r>
            <a:r>
              <a:rPr lang="en-US" dirty="0"/>
              <a:t> </a:t>
            </a:r>
            <a:r>
              <a:rPr lang="en-US" b="1" dirty="0"/>
              <a:t>visual</a:t>
            </a:r>
            <a:r>
              <a:rPr lang="en-US" dirty="0"/>
              <a:t> </a:t>
            </a:r>
            <a:r>
              <a:rPr lang="en-US" b="1" dirty="0"/>
              <a:t>select</a:t>
            </a:r>
            <a:r>
              <a:rPr lang="en-US" dirty="0"/>
              <a:t> </a:t>
            </a:r>
            <a:r>
              <a:rPr lang="en-US"/>
              <a:t>– Do </a:t>
            </a:r>
            <a:r>
              <a:rPr lang="en-US" dirty="0"/>
              <a:t>not change the display of the icon when the asset is selected</a:t>
            </a:r>
          </a:p>
        </p:txBody>
      </p:sp>
      <p:pic>
        <p:nvPicPr>
          <p:cNvPr id="3" name="Picture 2">
            <a:extLst>
              <a:ext uri="{FF2B5EF4-FFF2-40B4-BE49-F238E27FC236}">
                <a16:creationId xmlns:a16="http://schemas.microsoft.com/office/drawing/2014/main" id="{42B70869-DB24-4A3F-BDDC-05755BEE3478}"/>
              </a:ext>
            </a:extLst>
          </p:cNvPr>
          <p:cNvPicPr>
            <a:picLocks noChangeAspect="1"/>
          </p:cNvPicPr>
          <p:nvPr/>
        </p:nvPicPr>
        <p:blipFill>
          <a:blip r:embed="rId3"/>
          <a:stretch>
            <a:fillRect/>
          </a:stretch>
        </p:blipFill>
        <p:spPr>
          <a:xfrm>
            <a:off x="4213696" y="1402404"/>
            <a:ext cx="4372585" cy="1486107"/>
          </a:xfrm>
          <a:prstGeom prst="rect">
            <a:avLst/>
          </a:prstGeom>
        </p:spPr>
      </p:pic>
    </p:spTree>
    <p:extLst>
      <p:ext uri="{BB962C8B-B14F-4D97-AF65-F5344CB8AC3E}">
        <p14:creationId xmlns:p14="http://schemas.microsoft.com/office/powerpoint/2010/main" val="359746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Integrated System – Status: Icon Preview</a:t>
            </a:r>
          </a:p>
        </p:txBody>
      </p:sp>
      <p:sp>
        <p:nvSpPr>
          <p:cNvPr id="2" name="Content Placeholder 1"/>
          <p:cNvSpPr>
            <a:spLocks noGrp="1"/>
          </p:cNvSpPr>
          <p:nvPr>
            <p:ph idx="1"/>
          </p:nvPr>
        </p:nvSpPr>
        <p:spPr>
          <a:xfrm>
            <a:off x="457200" y="1358900"/>
            <a:ext cx="8153400" cy="5118100"/>
          </a:xfrm>
        </p:spPr>
        <p:txBody>
          <a:bodyPr>
            <a:normAutofit/>
          </a:bodyPr>
          <a:lstStyle/>
          <a:p>
            <a:r>
              <a:rPr lang="en-US" dirty="0"/>
              <a:t>Shows icons with the</a:t>
            </a:r>
            <a:br>
              <a:rPr lang="en-US" dirty="0"/>
            </a:br>
            <a:r>
              <a:rPr lang="en-US" dirty="0"/>
              <a:t>current state’s settings</a:t>
            </a:r>
            <a:br>
              <a:rPr lang="en-US" dirty="0"/>
            </a:br>
            <a:r>
              <a:rPr lang="en-US" dirty="0"/>
              <a:t>applied</a:t>
            </a:r>
          </a:p>
          <a:p>
            <a:r>
              <a:rPr lang="en-US" dirty="0"/>
              <a:t>Allows user to preview</a:t>
            </a:r>
            <a:br>
              <a:rPr lang="en-US" dirty="0"/>
            </a:br>
            <a:r>
              <a:rPr lang="en-US" dirty="0"/>
              <a:t>visual settings without the</a:t>
            </a:r>
            <a:br>
              <a:rPr lang="en-US" dirty="0"/>
            </a:br>
            <a:r>
              <a:rPr lang="en-US" dirty="0"/>
              <a:t>need to launch Runtime</a:t>
            </a:r>
          </a:p>
          <a:p>
            <a:r>
              <a:rPr lang="en-US" b="1" dirty="0"/>
              <a:t>Select Filter</a:t>
            </a:r>
          </a:p>
          <a:p>
            <a:pPr lvl="1"/>
            <a:r>
              <a:rPr lang="en-US" dirty="0"/>
              <a:t>Filters icon types displayed in the icon preview area</a:t>
            </a:r>
          </a:p>
          <a:p>
            <a:pPr lvl="1"/>
            <a:endParaRPr lang="en-US" dirty="0"/>
          </a:p>
        </p:txBody>
      </p:sp>
      <p:pic>
        <p:nvPicPr>
          <p:cNvPr id="3" name="Picture 2">
            <a:extLst>
              <a:ext uri="{FF2B5EF4-FFF2-40B4-BE49-F238E27FC236}">
                <a16:creationId xmlns:a16="http://schemas.microsoft.com/office/drawing/2014/main" id="{623B85EB-5EF8-4B53-BDC2-BD475D953B10}"/>
              </a:ext>
            </a:extLst>
          </p:cNvPr>
          <p:cNvPicPr>
            <a:picLocks noChangeAspect="1"/>
          </p:cNvPicPr>
          <p:nvPr/>
        </p:nvPicPr>
        <p:blipFill>
          <a:blip r:embed="rId3"/>
          <a:stretch>
            <a:fillRect/>
          </a:stretch>
        </p:blipFill>
        <p:spPr>
          <a:xfrm>
            <a:off x="3810000" y="1218127"/>
            <a:ext cx="5003834" cy="1768871"/>
          </a:xfrm>
          <a:prstGeom prst="rect">
            <a:avLst/>
          </a:prstGeom>
        </p:spPr>
      </p:pic>
    </p:spTree>
    <p:extLst>
      <p:ext uri="{BB962C8B-B14F-4D97-AF65-F5344CB8AC3E}">
        <p14:creationId xmlns:p14="http://schemas.microsoft.com/office/powerpoint/2010/main" val="155141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Integrated System – Status: Advanced</a:t>
            </a:r>
          </a:p>
        </p:txBody>
      </p:sp>
      <p:sp>
        <p:nvSpPr>
          <p:cNvPr id="2" name="Content Placeholder 1"/>
          <p:cNvSpPr>
            <a:spLocks noGrp="1"/>
          </p:cNvSpPr>
          <p:nvPr>
            <p:ph idx="1"/>
          </p:nvPr>
        </p:nvSpPr>
        <p:spPr>
          <a:xfrm>
            <a:off x="457200" y="1371600"/>
            <a:ext cx="8153400" cy="3733800"/>
          </a:xfrm>
        </p:spPr>
        <p:txBody>
          <a:bodyPr>
            <a:normAutofit/>
          </a:bodyPr>
          <a:lstStyle/>
          <a:p>
            <a:pPr>
              <a:tabLst>
                <a:tab pos="6172200" algn="l"/>
              </a:tabLst>
            </a:pPr>
            <a:r>
              <a:rPr lang="en-US" b="1" dirty="0"/>
              <a:t>Disable Select</a:t>
            </a:r>
          </a:p>
          <a:p>
            <a:pPr lvl="1">
              <a:tabLst>
                <a:tab pos="6172200" algn="l"/>
              </a:tabLst>
            </a:pPr>
            <a:r>
              <a:rPr lang="en-US" dirty="0"/>
              <a:t>Disable asset selection for this state</a:t>
            </a:r>
          </a:p>
        </p:txBody>
      </p:sp>
      <p:pic>
        <p:nvPicPr>
          <p:cNvPr id="3" name="Picture 2">
            <a:extLst>
              <a:ext uri="{FF2B5EF4-FFF2-40B4-BE49-F238E27FC236}">
                <a16:creationId xmlns:a16="http://schemas.microsoft.com/office/drawing/2014/main" id="{9F9A369C-E6C9-44CB-BCA0-98E937ABE6AD}"/>
              </a:ext>
            </a:extLst>
          </p:cNvPr>
          <p:cNvPicPr>
            <a:picLocks noChangeAspect="1"/>
          </p:cNvPicPr>
          <p:nvPr/>
        </p:nvPicPr>
        <p:blipFill>
          <a:blip r:embed="rId3"/>
          <a:stretch>
            <a:fillRect/>
          </a:stretch>
        </p:blipFill>
        <p:spPr>
          <a:xfrm>
            <a:off x="3962400" y="3429000"/>
            <a:ext cx="1371791" cy="781159"/>
          </a:xfrm>
          <a:prstGeom prst="rect">
            <a:avLst/>
          </a:prstGeom>
        </p:spPr>
      </p:pic>
    </p:spTree>
    <p:extLst>
      <p:ext uri="{BB962C8B-B14F-4D97-AF65-F5344CB8AC3E}">
        <p14:creationId xmlns:p14="http://schemas.microsoft.com/office/powerpoint/2010/main" val="409752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Integrated System – Command Tables</a:t>
            </a:r>
          </a:p>
        </p:txBody>
      </p:sp>
      <p:sp>
        <p:nvSpPr>
          <p:cNvPr id="2" name="Content Placeholder 1"/>
          <p:cNvSpPr>
            <a:spLocks noGrp="1"/>
          </p:cNvSpPr>
          <p:nvPr>
            <p:ph idx="1"/>
          </p:nvPr>
        </p:nvSpPr>
        <p:spPr>
          <a:xfrm>
            <a:off x="457200" y="1358900"/>
            <a:ext cx="8153400" cy="5118100"/>
          </a:xfrm>
        </p:spPr>
        <p:txBody>
          <a:bodyPr>
            <a:normAutofit/>
          </a:bodyPr>
          <a:lstStyle/>
          <a:p>
            <a:pPr>
              <a:tabLst>
                <a:tab pos="6172200" algn="l"/>
              </a:tabLst>
            </a:pPr>
            <a:r>
              <a:rPr lang="en-US" dirty="0"/>
              <a:t>Add and configure</a:t>
            </a:r>
            <a:br>
              <a:rPr lang="en-US" dirty="0"/>
            </a:br>
            <a:r>
              <a:rPr lang="en-US" dirty="0"/>
              <a:t>command tables</a:t>
            </a:r>
          </a:p>
          <a:p>
            <a:pPr>
              <a:tabLst>
                <a:tab pos="6172200" algn="l"/>
              </a:tabLst>
            </a:pPr>
            <a:r>
              <a:rPr lang="en-US" dirty="0"/>
              <a:t>Command tables</a:t>
            </a:r>
            <a:br>
              <a:rPr lang="en-US" dirty="0"/>
            </a:br>
            <a:r>
              <a:rPr lang="en-US" dirty="0"/>
              <a:t>translate command</a:t>
            </a:r>
            <a:br>
              <a:rPr lang="en-US" dirty="0"/>
            </a:br>
            <a:r>
              <a:rPr lang="en-US" dirty="0"/>
              <a:t>names into driver</a:t>
            </a:r>
            <a:br>
              <a:rPr lang="en-US" dirty="0"/>
            </a:br>
            <a:r>
              <a:rPr lang="en-US" dirty="0"/>
              <a:t>commands used to</a:t>
            </a:r>
            <a:br>
              <a:rPr lang="en-US" dirty="0"/>
            </a:br>
            <a:r>
              <a:rPr lang="en-US" dirty="0"/>
              <a:t>control real devices</a:t>
            </a:r>
          </a:p>
        </p:txBody>
      </p:sp>
      <p:pic>
        <p:nvPicPr>
          <p:cNvPr id="3" name="Picture 2">
            <a:extLst>
              <a:ext uri="{FF2B5EF4-FFF2-40B4-BE49-F238E27FC236}">
                <a16:creationId xmlns:a16="http://schemas.microsoft.com/office/drawing/2014/main" id="{D1C7F417-A7A8-4136-8546-066F9446AFDF}"/>
              </a:ext>
            </a:extLst>
          </p:cNvPr>
          <p:cNvPicPr>
            <a:picLocks noChangeAspect="1"/>
          </p:cNvPicPr>
          <p:nvPr/>
        </p:nvPicPr>
        <p:blipFill>
          <a:blip r:embed="rId3"/>
          <a:stretch>
            <a:fillRect/>
          </a:stretch>
        </p:blipFill>
        <p:spPr>
          <a:xfrm>
            <a:off x="3826952" y="1358900"/>
            <a:ext cx="4867954" cy="2819794"/>
          </a:xfrm>
          <a:prstGeom prst="rect">
            <a:avLst/>
          </a:prstGeom>
        </p:spPr>
      </p:pic>
    </p:spTree>
    <p:extLst>
      <p:ext uri="{BB962C8B-B14F-4D97-AF65-F5344CB8AC3E}">
        <p14:creationId xmlns:p14="http://schemas.microsoft.com/office/powerpoint/2010/main" val="222506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Integrated System – Commands: Actions</a:t>
            </a:r>
          </a:p>
        </p:txBody>
      </p:sp>
      <p:sp>
        <p:nvSpPr>
          <p:cNvPr id="2" name="Content Placeholder 1"/>
          <p:cNvSpPr>
            <a:spLocks noGrp="1"/>
          </p:cNvSpPr>
          <p:nvPr>
            <p:ph idx="1"/>
          </p:nvPr>
        </p:nvSpPr>
        <p:spPr>
          <a:xfrm>
            <a:off x="457200" y="1358900"/>
            <a:ext cx="8153400" cy="5118100"/>
          </a:xfrm>
        </p:spPr>
        <p:txBody>
          <a:bodyPr>
            <a:normAutofit/>
          </a:bodyPr>
          <a:lstStyle/>
          <a:p>
            <a:pPr>
              <a:tabLst>
                <a:tab pos="6172200" algn="l"/>
              </a:tabLst>
            </a:pPr>
            <a:r>
              <a:rPr lang="en-US" dirty="0"/>
              <a:t>Chooses the</a:t>
            </a:r>
            <a:br>
              <a:rPr lang="en-US" dirty="0"/>
            </a:br>
            <a:r>
              <a:rPr lang="en-US" dirty="0"/>
              <a:t>action that will be</a:t>
            </a:r>
            <a:br>
              <a:rPr lang="en-US" dirty="0"/>
            </a:br>
            <a:r>
              <a:rPr lang="en-US" dirty="0"/>
              <a:t>sent to the driver</a:t>
            </a:r>
            <a:br>
              <a:rPr lang="en-US" dirty="0"/>
            </a:br>
            <a:r>
              <a:rPr lang="en-US" dirty="0"/>
              <a:t>when each</a:t>
            </a:r>
            <a:br>
              <a:rPr lang="en-US" dirty="0"/>
            </a:br>
            <a:r>
              <a:rPr lang="en-US" dirty="0"/>
              <a:t>command button</a:t>
            </a:r>
            <a:br>
              <a:rPr lang="en-US" dirty="0"/>
            </a:br>
            <a:r>
              <a:rPr lang="en-US" dirty="0"/>
              <a:t>is pressed</a:t>
            </a:r>
          </a:p>
          <a:p>
            <a:pPr>
              <a:tabLst>
                <a:tab pos="6172200" algn="l"/>
              </a:tabLst>
            </a:pPr>
            <a:r>
              <a:rPr lang="en-US" dirty="0"/>
              <a:t>Defaults contain</a:t>
            </a:r>
            <a:br>
              <a:rPr lang="en-US" dirty="0"/>
            </a:br>
            <a:r>
              <a:rPr lang="en-US" dirty="0"/>
              <a:t>all available</a:t>
            </a:r>
            <a:br>
              <a:rPr lang="en-US" dirty="0"/>
            </a:br>
            <a:r>
              <a:rPr lang="en-US" dirty="0"/>
              <a:t>commands and</a:t>
            </a:r>
            <a:br>
              <a:rPr lang="en-US" dirty="0"/>
            </a:br>
            <a:r>
              <a:rPr lang="en-US" dirty="0"/>
              <a:t>can be customized</a:t>
            </a:r>
            <a:br>
              <a:rPr lang="en-US" dirty="0"/>
            </a:br>
            <a:r>
              <a:rPr lang="en-US" dirty="0"/>
              <a:t>to project needs</a:t>
            </a:r>
          </a:p>
        </p:txBody>
      </p:sp>
      <p:pic>
        <p:nvPicPr>
          <p:cNvPr id="3" name="Picture 2">
            <a:extLst>
              <a:ext uri="{FF2B5EF4-FFF2-40B4-BE49-F238E27FC236}">
                <a16:creationId xmlns:a16="http://schemas.microsoft.com/office/drawing/2014/main" id="{6E1D0BB2-9E12-456F-B0DB-CA162282D9ED}"/>
              </a:ext>
            </a:extLst>
          </p:cNvPr>
          <p:cNvPicPr>
            <a:picLocks noChangeAspect="1"/>
          </p:cNvPicPr>
          <p:nvPr/>
        </p:nvPicPr>
        <p:blipFill>
          <a:blip r:embed="rId3"/>
          <a:stretch>
            <a:fillRect/>
          </a:stretch>
        </p:blipFill>
        <p:spPr>
          <a:xfrm>
            <a:off x="3200400" y="1742839"/>
            <a:ext cx="5582429" cy="3372321"/>
          </a:xfrm>
          <a:prstGeom prst="rect">
            <a:avLst/>
          </a:prstGeom>
        </p:spPr>
      </p:pic>
    </p:spTree>
    <p:extLst>
      <p:ext uri="{BB962C8B-B14F-4D97-AF65-F5344CB8AC3E}">
        <p14:creationId xmlns:p14="http://schemas.microsoft.com/office/powerpoint/2010/main" val="351381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Integrated System – Commands: Advanced</a:t>
            </a:r>
          </a:p>
        </p:txBody>
      </p:sp>
      <p:sp>
        <p:nvSpPr>
          <p:cNvPr id="2" name="Content Placeholder 1"/>
          <p:cNvSpPr>
            <a:spLocks noGrp="1"/>
          </p:cNvSpPr>
          <p:nvPr>
            <p:ph idx="1"/>
          </p:nvPr>
        </p:nvSpPr>
        <p:spPr>
          <a:xfrm>
            <a:off x="486383" y="1250004"/>
            <a:ext cx="8153400" cy="5118100"/>
          </a:xfrm>
        </p:spPr>
        <p:txBody>
          <a:bodyPr>
            <a:normAutofit/>
          </a:bodyPr>
          <a:lstStyle/>
          <a:p>
            <a:pPr>
              <a:tabLst>
                <a:tab pos="6172200" algn="l"/>
              </a:tabLst>
            </a:pPr>
            <a:r>
              <a:rPr lang="en-US" b="1" dirty="0"/>
              <a:t>Deselect asset after command</a:t>
            </a:r>
          </a:p>
          <a:p>
            <a:pPr lvl="1">
              <a:tabLst>
                <a:tab pos="6172200" algn="l"/>
              </a:tabLst>
            </a:pPr>
            <a:r>
              <a:rPr lang="en-US" dirty="0"/>
              <a:t>Deselect the currently selected</a:t>
            </a:r>
            <a:br>
              <a:rPr lang="en-US" dirty="0"/>
            </a:br>
            <a:r>
              <a:rPr lang="en-US" dirty="0"/>
              <a:t>asset when the command button is pressed.</a:t>
            </a:r>
          </a:p>
          <a:p>
            <a:pPr>
              <a:tabLst>
                <a:tab pos="6172200" algn="l"/>
              </a:tabLst>
            </a:pPr>
            <a:r>
              <a:rPr lang="en-US" b="1" dirty="0"/>
              <a:t>Disable command when multi-selected</a:t>
            </a:r>
          </a:p>
          <a:p>
            <a:pPr lvl="1">
              <a:tabLst>
                <a:tab pos="6172200" algn="l"/>
              </a:tabLst>
            </a:pPr>
            <a:r>
              <a:rPr lang="en-US" dirty="0"/>
              <a:t>This command will not be available if more</a:t>
            </a:r>
            <a:br>
              <a:rPr lang="en-US" dirty="0"/>
            </a:br>
            <a:r>
              <a:rPr lang="en-US" dirty="0"/>
              <a:t>than one asset is selected at the same time.</a:t>
            </a:r>
          </a:p>
          <a:p>
            <a:pPr>
              <a:tabLst>
                <a:tab pos="6172200" algn="l"/>
              </a:tabLst>
            </a:pPr>
            <a:r>
              <a:rPr lang="en-US" b="1" dirty="0"/>
              <a:t>Hide command in presentation</a:t>
            </a:r>
          </a:p>
          <a:p>
            <a:pPr lvl="1">
              <a:tabLst>
                <a:tab pos="6172200" algn="l"/>
              </a:tabLst>
            </a:pPr>
            <a:r>
              <a:rPr lang="en-US" dirty="0"/>
              <a:t>Do not show this command in the command popup or function panel </a:t>
            </a:r>
          </a:p>
          <a:p>
            <a:pPr lvl="1">
              <a:tabLst>
                <a:tab pos="6172200" algn="l"/>
              </a:tabLst>
            </a:pPr>
            <a:r>
              <a:rPr lang="en-US" dirty="0"/>
              <a:t>Allows workflow integration of commands between systems without exposing these commands to the user.</a:t>
            </a:r>
          </a:p>
          <a:p>
            <a:pPr>
              <a:tabLst>
                <a:tab pos="6172200" algn="l"/>
              </a:tabLst>
            </a:pPr>
            <a:r>
              <a:rPr lang="en-US" b="1" dirty="0"/>
              <a:t>Prompt to confirm command execution</a:t>
            </a:r>
          </a:p>
          <a:p>
            <a:pPr lvl="1">
              <a:tabLst>
                <a:tab pos="6172200" algn="l"/>
              </a:tabLst>
            </a:pPr>
            <a:r>
              <a:rPr lang="en-US" dirty="0"/>
              <a:t>Prompts the user in Runtime to confirm they want to execute the command.</a:t>
            </a:r>
          </a:p>
        </p:txBody>
      </p:sp>
      <p:pic>
        <p:nvPicPr>
          <p:cNvPr id="3" name="Picture 2">
            <a:extLst>
              <a:ext uri="{FF2B5EF4-FFF2-40B4-BE49-F238E27FC236}">
                <a16:creationId xmlns:a16="http://schemas.microsoft.com/office/drawing/2014/main" id="{285DD9A5-9290-4A15-8AF5-016A16E41271}"/>
              </a:ext>
            </a:extLst>
          </p:cNvPr>
          <p:cNvPicPr>
            <a:picLocks noChangeAspect="1"/>
          </p:cNvPicPr>
          <p:nvPr/>
        </p:nvPicPr>
        <p:blipFill>
          <a:blip r:embed="rId3"/>
          <a:stretch>
            <a:fillRect/>
          </a:stretch>
        </p:blipFill>
        <p:spPr>
          <a:xfrm>
            <a:off x="5783103" y="1600200"/>
            <a:ext cx="2838846" cy="1552792"/>
          </a:xfrm>
          <a:prstGeom prst="rect">
            <a:avLst/>
          </a:prstGeom>
        </p:spPr>
      </p:pic>
    </p:spTree>
    <p:extLst>
      <p:ext uri="{BB962C8B-B14F-4D97-AF65-F5344CB8AC3E}">
        <p14:creationId xmlns:p14="http://schemas.microsoft.com/office/powerpoint/2010/main" val="67531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Integrated System – Commands: Advanced</a:t>
            </a:r>
          </a:p>
        </p:txBody>
      </p:sp>
      <p:sp>
        <p:nvSpPr>
          <p:cNvPr id="2" name="Content Placeholder 1"/>
          <p:cNvSpPr>
            <a:spLocks noGrp="1"/>
          </p:cNvSpPr>
          <p:nvPr>
            <p:ph idx="1"/>
          </p:nvPr>
        </p:nvSpPr>
        <p:spPr>
          <a:xfrm>
            <a:off x="457200" y="1358900"/>
            <a:ext cx="4495800" cy="5041900"/>
          </a:xfrm>
        </p:spPr>
        <p:txBody>
          <a:bodyPr>
            <a:normAutofit/>
          </a:bodyPr>
          <a:lstStyle/>
          <a:p>
            <a:pPr>
              <a:tabLst>
                <a:tab pos="6172200" algn="l"/>
              </a:tabLst>
            </a:pPr>
            <a:r>
              <a:rPr lang="en-US" b="1" dirty="0"/>
              <a:t>Custom Command Layout</a:t>
            </a:r>
          </a:p>
          <a:p>
            <a:pPr lvl="1">
              <a:tabLst>
                <a:tab pos="6172200" algn="l"/>
              </a:tabLst>
            </a:pPr>
            <a:r>
              <a:rPr lang="en-US" dirty="0"/>
              <a:t>Customize the display of command</a:t>
            </a:r>
            <a:br>
              <a:rPr lang="en-US" dirty="0"/>
            </a:br>
            <a:r>
              <a:rPr lang="en-US" dirty="0"/>
              <a:t>buttons in the popup or function panel</a:t>
            </a:r>
          </a:p>
          <a:p>
            <a:pPr lvl="1">
              <a:tabLst>
                <a:tab pos="6172200" algn="l"/>
              </a:tabLst>
            </a:pPr>
            <a:r>
              <a:rPr lang="en-US" dirty="0"/>
              <a:t>If left unchecked, the commands will simply be displayed as a list of buttons</a:t>
            </a:r>
          </a:p>
          <a:p>
            <a:pPr lvl="1">
              <a:tabLst>
                <a:tab pos="6172200" algn="l"/>
              </a:tabLst>
            </a:pPr>
            <a:r>
              <a:rPr lang="en-US" dirty="0"/>
              <a:t>If checked, the entire popup or function panel can be customized similar to designing a display layout (position, size, look of buttons as well as adding custom drawing objects)</a:t>
            </a:r>
          </a:p>
        </p:txBody>
      </p:sp>
      <p:pic>
        <p:nvPicPr>
          <p:cNvPr id="3" name="Picture 2">
            <a:extLst>
              <a:ext uri="{FF2B5EF4-FFF2-40B4-BE49-F238E27FC236}">
                <a16:creationId xmlns:a16="http://schemas.microsoft.com/office/drawing/2014/main" id="{987336F4-46D3-4E55-8147-103682E07679}"/>
              </a:ext>
            </a:extLst>
          </p:cNvPr>
          <p:cNvPicPr>
            <a:picLocks noChangeAspect="1"/>
          </p:cNvPicPr>
          <p:nvPr/>
        </p:nvPicPr>
        <p:blipFill>
          <a:blip r:embed="rId3"/>
          <a:stretch>
            <a:fillRect/>
          </a:stretch>
        </p:blipFill>
        <p:spPr>
          <a:xfrm>
            <a:off x="5828368" y="1337067"/>
            <a:ext cx="1952898" cy="962159"/>
          </a:xfrm>
          <a:prstGeom prst="rect">
            <a:avLst/>
          </a:prstGeom>
        </p:spPr>
      </p:pic>
      <p:pic>
        <p:nvPicPr>
          <p:cNvPr id="6" name="Picture 5">
            <a:extLst>
              <a:ext uri="{FF2B5EF4-FFF2-40B4-BE49-F238E27FC236}">
                <a16:creationId xmlns:a16="http://schemas.microsoft.com/office/drawing/2014/main" id="{4F13A04E-9E4C-47FB-B6D2-AE9211ADA8A9}"/>
              </a:ext>
            </a:extLst>
          </p:cNvPr>
          <p:cNvPicPr>
            <a:picLocks noChangeAspect="1"/>
          </p:cNvPicPr>
          <p:nvPr/>
        </p:nvPicPr>
        <p:blipFill>
          <a:blip r:embed="rId4"/>
          <a:stretch>
            <a:fillRect/>
          </a:stretch>
        </p:blipFill>
        <p:spPr>
          <a:xfrm>
            <a:off x="4831272" y="2884348"/>
            <a:ext cx="1476581" cy="3820058"/>
          </a:xfrm>
          <a:prstGeom prst="rect">
            <a:avLst/>
          </a:prstGeom>
        </p:spPr>
      </p:pic>
      <p:pic>
        <p:nvPicPr>
          <p:cNvPr id="7" name="Picture 6">
            <a:extLst>
              <a:ext uri="{FF2B5EF4-FFF2-40B4-BE49-F238E27FC236}">
                <a16:creationId xmlns:a16="http://schemas.microsoft.com/office/drawing/2014/main" id="{6300354A-887C-4DA2-8976-3550E66D3BEF}"/>
              </a:ext>
            </a:extLst>
          </p:cNvPr>
          <p:cNvPicPr>
            <a:picLocks noChangeAspect="1"/>
          </p:cNvPicPr>
          <p:nvPr/>
        </p:nvPicPr>
        <p:blipFill>
          <a:blip r:embed="rId5"/>
          <a:stretch>
            <a:fillRect/>
          </a:stretch>
        </p:blipFill>
        <p:spPr>
          <a:xfrm>
            <a:off x="6442817" y="2884348"/>
            <a:ext cx="2676899" cy="1991003"/>
          </a:xfrm>
          <a:prstGeom prst="rect">
            <a:avLst/>
          </a:prstGeom>
        </p:spPr>
      </p:pic>
      <p:sp>
        <p:nvSpPr>
          <p:cNvPr id="8" name="TextBox 7">
            <a:extLst>
              <a:ext uri="{FF2B5EF4-FFF2-40B4-BE49-F238E27FC236}">
                <a16:creationId xmlns:a16="http://schemas.microsoft.com/office/drawing/2014/main" id="{66C6C58A-85F4-4038-88A6-3E6006E8C653}"/>
              </a:ext>
            </a:extLst>
          </p:cNvPr>
          <p:cNvSpPr txBox="1"/>
          <p:nvPr/>
        </p:nvSpPr>
        <p:spPr>
          <a:xfrm>
            <a:off x="5036162" y="2546539"/>
            <a:ext cx="1066800" cy="307777"/>
          </a:xfrm>
          <a:prstGeom prst="rect">
            <a:avLst/>
          </a:prstGeom>
          <a:noFill/>
        </p:spPr>
        <p:txBody>
          <a:bodyPr wrap="square" rtlCol="0">
            <a:spAutoFit/>
          </a:bodyPr>
          <a:lstStyle/>
          <a:p>
            <a:pPr algn="ctr"/>
            <a:r>
              <a:rPr lang="en-US" sz="1400" dirty="0"/>
              <a:t>Default</a:t>
            </a:r>
            <a:endParaRPr lang="en-CA" sz="1400" dirty="0"/>
          </a:p>
        </p:txBody>
      </p:sp>
      <p:sp>
        <p:nvSpPr>
          <p:cNvPr id="9" name="TextBox 8">
            <a:extLst>
              <a:ext uri="{FF2B5EF4-FFF2-40B4-BE49-F238E27FC236}">
                <a16:creationId xmlns:a16="http://schemas.microsoft.com/office/drawing/2014/main" id="{65779B4C-807A-4677-8783-AE267655753D}"/>
              </a:ext>
            </a:extLst>
          </p:cNvPr>
          <p:cNvSpPr txBox="1"/>
          <p:nvPr/>
        </p:nvSpPr>
        <p:spPr>
          <a:xfrm>
            <a:off x="7247866" y="2546538"/>
            <a:ext cx="1066800" cy="307777"/>
          </a:xfrm>
          <a:prstGeom prst="rect">
            <a:avLst/>
          </a:prstGeom>
          <a:noFill/>
        </p:spPr>
        <p:txBody>
          <a:bodyPr wrap="square" rtlCol="0">
            <a:spAutoFit/>
          </a:bodyPr>
          <a:lstStyle/>
          <a:p>
            <a:pPr algn="ctr"/>
            <a:r>
              <a:rPr lang="en-US" sz="1400" dirty="0"/>
              <a:t>Customized</a:t>
            </a:r>
            <a:endParaRPr lang="en-CA" sz="1400" dirty="0"/>
          </a:p>
        </p:txBody>
      </p:sp>
    </p:spTree>
    <p:extLst>
      <p:ext uri="{BB962C8B-B14F-4D97-AF65-F5344CB8AC3E}">
        <p14:creationId xmlns:p14="http://schemas.microsoft.com/office/powerpoint/2010/main" val="131187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CFE3-B323-4594-BB8B-4B1668B8482A}"/>
              </a:ext>
            </a:extLst>
          </p:cNvPr>
          <p:cNvSpPr>
            <a:spLocks noGrp="1"/>
          </p:cNvSpPr>
          <p:nvPr>
            <p:ph type="title"/>
          </p:nvPr>
        </p:nvSpPr>
        <p:spPr/>
        <p:txBody>
          <a:bodyPr/>
          <a:lstStyle/>
          <a:p>
            <a:r>
              <a:rPr lang="en-US" dirty="0"/>
              <a:t>Integrated System – Import/Export</a:t>
            </a:r>
            <a:endParaRPr lang="en-CA" dirty="0"/>
          </a:p>
        </p:txBody>
      </p:sp>
      <p:sp>
        <p:nvSpPr>
          <p:cNvPr id="6" name="Content Placeholder 1">
            <a:extLst>
              <a:ext uri="{FF2B5EF4-FFF2-40B4-BE49-F238E27FC236}">
                <a16:creationId xmlns:a16="http://schemas.microsoft.com/office/drawing/2014/main" id="{F10B7B68-FECC-412D-BD30-0F80455F1428}"/>
              </a:ext>
            </a:extLst>
          </p:cNvPr>
          <p:cNvSpPr txBox="1">
            <a:spLocks/>
          </p:cNvSpPr>
          <p:nvPr/>
        </p:nvSpPr>
        <p:spPr>
          <a:xfrm>
            <a:off x="457200" y="1219200"/>
            <a:ext cx="8153400" cy="51181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tabLst>
                <a:tab pos="6172200" algn="l"/>
              </a:tabLst>
            </a:pPr>
            <a:r>
              <a:rPr lang="en-US" dirty="0"/>
              <a:t>Import or export a .csv file that contains various data settings of the integrated system: Status/Command tables, and the configured assets and their properties.</a:t>
            </a:r>
          </a:p>
          <a:p>
            <a:pPr>
              <a:tabLst>
                <a:tab pos="6172200" algn="l"/>
              </a:tabLst>
            </a:pPr>
            <a:r>
              <a:rPr lang="en-US" dirty="0"/>
              <a:t>Generate Template</a:t>
            </a:r>
          </a:p>
        </p:txBody>
      </p:sp>
      <p:pic>
        <p:nvPicPr>
          <p:cNvPr id="7" name="Picture 6">
            <a:extLst>
              <a:ext uri="{FF2B5EF4-FFF2-40B4-BE49-F238E27FC236}">
                <a16:creationId xmlns:a16="http://schemas.microsoft.com/office/drawing/2014/main" id="{5936CCC8-30F2-4E66-9CF2-E0BF7E0DDA42}"/>
              </a:ext>
            </a:extLst>
          </p:cNvPr>
          <p:cNvPicPr>
            <a:picLocks noChangeAspect="1"/>
          </p:cNvPicPr>
          <p:nvPr/>
        </p:nvPicPr>
        <p:blipFill>
          <a:blip r:embed="rId2"/>
          <a:stretch>
            <a:fillRect/>
          </a:stretch>
        </p:blipFill>
        <p:spPr>
          <a:xfrm>
            <a:off x="1471180" y="3200400"/>
            <a:ext cx="6201640" cy="2629267"/>
          </a:xfrm>
          <a:prstGeom prst="rect">
            <a:avLst/>
          </a:prstGeom>
        </p:spPr>
      </p:pic>
    </p:spTree>
    <p:extLst>
      <p:ext uri="{BB962C8B-B14F-4D97-AF65-F5344CB8AC3E}">
        <p14:creationId xmlns:p14="http://schemas.microsoft.com/office/powerpoint/2010/main" val="8578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Home </a:t>
            </a:r>
            <a:r>
              <a:rPr lang="en-US"/>
              <a:t>Tab — </a:t>
            </a:r>
            <a:r>
              <a:rPr lang="en-US" dirty="0"/>
              <a:t>Project</a:t>
            </a:r>
          </a:p>
        </p:txBody>
      </p:sp>
      <p:sp>
        <p:nvSpPr>
          <p:cNvPr id="4" name="Content Placeholder 3"/>
          <p:cNvSpPr>
            <a:spLocks noGrp="1"/>
          </p:cNvSpPr>
          <p:nvPr>
            <p:ph idx="1"/>
          </p:nvPr>
        </p:nvSpPr>
        <p:spPr/>
        <p:txBody>
          <a:bodyPr/>
          <a:lstStyle/>
          <a:p>
            <a:r>
              <a:rPr lang="en-US" b="1" dirty="0"/>
              <a:t>New</a:t>
            </a:r>
            <a:r>
              <a:rPr lang="en-US" dirty="0"/>
              <a:t> — Create new project</a:t>
            </a:r>
          </a:p>
          <a:p>
            <a:r>
              <a:rPr lang="en-US" b="1" dirty="0"/>
              <a:t>Open </a:t>
            </a:r>
            <a:r>
              <a:rPr lang="en-US" dirty="0"/>
              <a:t>— Open existing project</a:t>
            </a:r>
            <a:endParaRPr lang="en-US" b="1" dirty="0"/>
          </a:p>
        </p:txBody>
      </p:sp>
      <p:pic>
        <p:nvPicPr>
          <p:cNvPr id="7" name="Picture 6">
            <a:extLst>
              <a:ext uri="{FF2B5EF4-FFF2-40B4-BE49-F238E27FC236}">
                <a16:creationId xmlns:a16="http://schemas.microsoft.com/office/drawing/2014/main" id="{576D4A76-92B8-48BB-945A-DD7D957CC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0" y="2517731"/>
            <a:ext cx="9144000" cy="1057922"/>
          </a:xfrm>
          <a:prstGeom prst="rect">
            <a:avLst/>
          </a:prstGeom>
        </p:spPr>
      </p:pic>
      <p:pic>
        <p:nvPicPr>
          <p:cNvPr id="9" name="Picture 8">
            <a:extLst>
              <a:ext uri="{FF2B5EF4-FFF2-40B4-BE49-F238E27FC236}">
                <a16:creationId xmlns:a16="http://schemas.microsoft.com/office/drawing/2014/main" id="{90AC8C66-2711-4384-BCC6-C0640F17B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38600"/>
            <a:ext cx="9144000" cy="1057922"/>
          </a:xfrm>
          <a:prstGeom prst="rect">
            <a:avLst/>
          </a:prstGeom>
        </p:spPr>
      </p:pic>
    </p:spTree>
    <p:extLst>
      <p:ext uri="{BB962C8B-B14F-4D97-AF65-F5344CB8AC3E}">
        <p14:creationId xmlns:p14="http://schemas.microsoft.com/office/powerpoint/2010/main" val="111006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Alarms</a:t>
            </a:r>
          </a:p>
        </p:txBody>
      </p:sp>
    </p:spTree>
    <p:extLst>
      <p:ext uri="{BB962C8B-B14F-4D97-AF65-F5344CB8AC3E}">
        <p14:creationId xmlns:p14="http://schemas.microsoft.com/office/powerpoint/2010/main" val="29611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Home Tab – System Configuration</a:t>
            </a:r>
          </a:p>
        </p:txBody>
      </p:sp>
      <p:sp>
        <p:nvSpPr>
          <p:cNvPr id="4" name="Content Placeholder 3"/>
          <p:cNvSpPr>
            <a:spLocks noGrp="1"/>
          </p:cNvSpPr>
          <p:nvPr>
            <p:ph idx="1"/>
          </p:nvPr>
        </p:nvSpPr>
        <p:spPr>
          <a:xfrm>
            <a:off x="457200" y="1371600"/>
            <a:ext cx="8305800" cy="5105400"/>
          </a:xfrm>
        </p:spPr>
        <p:txBody>
          <a:bodyPr/>
          <a:lstStyle/>
          <a:p>
            <a:r>
              <a:rPr lang="en-US" b="1" dirty="0"/>
              <a:t>Alarm Management</a:t>
            </a:r>
          </a:p>
          <a:p>
            <a:pPr lvl="1"/>
            <a:r>
              <a:rPr lang="en-US" dirty="0"/>
              <a:t>Configure alarm types</a:t>
            </a:r>
          </a:p>
          <a:p>
            <a:pPr lvl="1"/>
            <a:r>
              <a:rPr lang="en-US" dirty="0"/>
              <a:t>Configure alarm postings</a:t>
            </a:r>
          </a:p>
        </p:txBody>
      </p:sp>
      <p:pic>
        <p:nvPicPr>
          <p:cNvPr id="2" name="Picture 1">
            <a:extLst>
              <a:ext uri="{FF2B5EF4-FFF2-40B4-BE49-F238E27FC236}">
                <a16:creationId xmlns:a16="http://schemas.microsoft.com/office/drawing/2014/main" id="{CA8715C0-FBE0-46B0-A5F9-6965D5523DCB}"/>
              </a:ext>
            </a:extLst>
          </p:cNvPr>
          <p:cNvPicPr>
            <a:picLocks noChangeAspect="1"/>
          </p:cNvPicPr>
          <p:nvPr/>
        </p:nvPicPr>
        <p:blipFill>
          <a:blip r:embed="rId2"/>
          <a:stretch>
            <a:fillRect/>
          </a:stretch>
        </p:blipFill>
        <p:spPr>
          <a:xfrm>
            <a:off x="313730" y="3124200"/>
            <a:ext cx="8516539" cy="2486372"/>
          </a:xfrm>
          <a:prstGeom prst="rect">
            <a:avLst/>
          </a:prstGeom>
        </p:spPr>
      </p:pic>
    </p:spTree>
    <p:extLst>
      <p:ext uri="{BB962C8B-B14F-4D97-AF65-F5344CB8AC3E}">
        <p14:creationId xmlns:p14="http://schemas.microsoft.com/office/powerpoint/2010/main" val="385803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Maps</a:t>
            </a:r>
          </a:p>
        </p:txBody>
      </p:sp>
    </p:spTree>
    <p:extLst>
      <p:ext uri="{BB962C8B-B14F-4D97-AF65-F5344CB8AC3E}">
        <p14:creationId xmlns:p14="http://schemas.microsoft.com/office/powerpoint/2010/main" val="368342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New Map</a:t>
            </a:r>
          </a:p>
        </p:txBody>
      </p:sp>
      <p:sp>
        <p:nvSpPr>
          <p:cNvPr id="4" name="Content Placeholder 3"/>
          <p:cNvSpPr>
            <a:spLocks noGrp="1"/>
          </p:cNvSpPr>
          <p:nvPr>
            <p:ph idx="1"/>
          </p:nvPr>
        </p:nvSpPr>
        <p:spPr/>
        <p:txBody>
          <a:bodyPr/>
          <a:lstStyle/>
          <a:p>
            <a:r>
              <a:rPr lang="en-US" dirty="0"/>
              <a:t>Add new </a:t>
            </a:r>
            <a:r>
              <a:rPr lang="en-US" b="1" dirty="0"/>
              <a:t>Maps</a:t>
            </a:r>
            <a:r>
              <a:rPr lang="en-US" dirty="0"/>
              <a:t> to the project</a:t>
            </a:r>
          </a:p>
        </p:txBody>
      </p:sp>
      <p:pic>
        <p:nvPicPr>
          <p:cNvPr id="6" name="Picture 5">
            <a:extLst>
              <a:ext uri="{FF2B5EF4-FFF2-40B4-BE49-F238E27FC236}">
                <a16:creationId xmlns:a16="http://schemas.microsoft.com/office/drawing/2014/main" id="{9910AFF7-6948-4887-A899-6120CE11E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0800"/>
            <a:ext cx="9144000" cy="1057922"/>
          </a:xfrm>
          <a:prstGeom prst="rect">
            <a:avLst/>
          </a:prstGeom>
        </p:spPr>
      </p:pic>
    </p:spTree>
    <p:extLst>
      <p:ext uri="{BB962C8B-B14F-4D97-AF65-F5344CB8AC3E}">
        <p14:creationId xmlns:p14="http://schemas.microsoft.com/office/powerpoint/2010/main" val="169925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Toolbox</a:t>
            </a:r>
          </a:p>
        </p:txBody>
      </p:sp>
      <p:sp>
        <p:nvSpPr>
          <p:cNvPr id="4" name="Content Placeholder 3"/>
          <p:cNvSpPr>
            <a:spLocks noGrp="1"/>
          </p:cNvSpPr>
          <p:nvPr>
            <p:ph idx="1"/>
          </p:nvPr>
        </p:nvSpPr>
        <p:spPr/>
        <p:txBody>
          <a:bodyPr/>
          <a:lstStyle/>
          <a:p>
            <a:r>
              <a:rPr lang="en-US" dirty="0"/>
              <a:t>Add new assets to </a:t>
            </a:r>
            <a:r>
              <a:rPr lang="en-US" b="1" dirty="0"/>
              <a:t>Maps</a:t>
            </a:r>
          </a:p>
          <a:p>
            <a:r>
              <a:rPr lang="en-US" dirty="0"/>
              <a:t>Add new control items to </a:t>
            </a:r>
            <a:r>
              <a:rPr lang="en-US" b="1" dirty="0"/>
              <a:t>Display</a:t>
            </a:r>
            <a:r>
              <a:rPr lang="en-US" dirty="0"/>
              <a:t> </a:t>
            </a:r>
            <a:r>
              <a:rPr lang="en-US" b="1" dirty="0"/>
              <a:t>Layouts</a:t>
            </a:r>
          </a:p>
          <a:p>
            <a:r>
              <a:rPr lang="en-US" dirty="0"/>
              <a:t>Add new blocks to </a:t>
            </a:r>
            <a:r>
              <a:rPr lang="en-US" b="1" dirty="0"/>
              <a:t>Workflows</a:t>
            </a:r>
          </a:p>
          <a:p>
            <a:endParaRPr lang="en-US" dirty="0"/>
          </a:p>
        </p:txBody>
      </p:sp>
      <p:pic>
        <p:nvPicPr>
          <p:cNvPr id="8" name="Picture 7">
            <a:extLst>
              <a:ext uri="{FF2B5EF4-FFF2-40B4-BE49-F238E27FC236}">
                <a16:creationId xmlns:a16="http://schemas.microsoft.com/office/drawing/2014/main" id="{7E33799C-F393-4045-9D31-AA93DAC3E5F0}"/>
              </a:ext>
            </a:extLst>
          </p:cNvPr>
          <p:cNvPicPr>
            <a:picLocks noChangeAspect="1"/>
          </p:cNvPicPr>
          <p:nvPr/>
        </p:nvPicPr>
        <p:blipFill rotWithShape="1">
          <a:blip r:embed="rId3"/>
          <a:srcRect b="3778"/>
          <a:stretch/>
        </p:blipFill>
        <p:spPr>
          <a:xfrm>
            <a:off x="6399466" y="3000247"/>
            <a:ext cx="2324424" cy="3639059"/>
          </a:xfrm>
          <a:prstGeom prst="rect">
            <a:avLst/>
          </a:prstGeom>
        </p:spPr>
      </p:pic>
      <p:pic>
        <p:nvPicPr>
          <p:cNvPr id="9" name="Picture 8">
            <a:extLst>
              <a:ext uri="{FF2B5EF4-FFF2-40B4-BE49-F238E27FC236}">
                <a16:creationId xmlns:a16="http://schemas.microsoft.com/office/drawing/2014/main" id="{31523924-BD89-40DC-8DEA-35DDCF8D6650}"/>
              </a:ext>
            </a:extLst>
          </p:cNvPr>
          <p:cNvPicPr>
            <a:picLocks noChangeAspect="1"/>
          </p:cNvPicPr>
          <p:nvPr/>
        </p:nvPicPr>
        <p:blipFill rotWithShape="1">
          <a:blip r:embed="rId4"/>
          <a:srcRect l="1" r="-2193" b="11893"/>
          <a:stretch/>
        </p:blipFill>
        <p:spPr>
          <a:xfrm>
            <a:off x="762000" y="3000247"/>
            <a:ext cx="2414326" cy="3617523"/>
          </a:xfrm>
          <a:prstGeom prst="rect">
            <a:avLst/>
          </a:prstGeom>
        </p:spPr>
      </p:pic>
      <p:pic>
        <p:nvPicPr>
          <p:cNvPr id="2" name="Picture 1">
            <a:extLst>
              <a:ext uri="{FF2B5EF4-FFF2-40B4-BE49-F238E27FC236}">
                <a16:creationId xmlns:a16="http://schemas.microsoft.com/office/drawing/2014/main" id="{85FDFE3B-0FDE-444C-8E65-388A433CF701}"/>
              </a:ext>
            </a:extLst>
          </p:cNvPr>
          <p:cNvPicPr>
            <a:picLocks noChangeAspect="1"/>
          </p:cNvPicPr>
          <p:nvPr/>
        </p:nvPicPr>
        <p:blipFill rotWithShape="1">
          <a:blip r:embed="rId5"/>
          <a:srcRect b="13212"/>
          <a:stretch/>
        </p:blipFill>
        <p:spPr>
          <a:xfrm>
            <a:off x="3508266" y="3000247"/>
            <a:ext cx="2333951" cy="3563391"/>
          </a:xfrm>
          <a:prstGeom prst="rect">
            <a:avLst/>
          </a:prstGeom>
        </p:spPr>
      </p:pic>
    </p:spTree>
    <p:extLst>
      <p:ext uri="{BB962C8B-B14F-4D97-AF65-F5344CB8AC3E}">
        <p14:creationId xmlns:p14="http://schemas.microsoft.com/office/powerpoint/2010/main" val="135420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Assets</a:t>
            </a:r>
          </a:p>
        </p:txBody>
      </p:sp>
      <p:sp>
        <p:nvSpPr>
          <p:cNvPr id="4" name="Content Placeholder 3"/>
          <p:cNvSpPr>
            <a:spLocks noGrp="1"/>
          </p:cNvSpPr>
          <p:nvPr>
            <p:ph idx="1"/>
          </p:nvPr>
        </p:nvSpPr>
        <p:spPr>
          <a:xfrm>
            <a:off x="457200" y="1371600"/>
            <a:ext cx="5214976" cy="5105400"/>
          </a:xfrm>
        </p:spPr>
        <p:txBody>
          <a:bodyPr/>
          <a:lstStyle/>
          <a:p>
            <a:r>
              <a:rPr lang="en-US" dirty="0"/>
              <a:t>Central management of all assets</a:t>
            </a:r>
          </a:p>
          <a:p>
            <a:r>
              <a:rPr lang="en-US" dirty="0"/>
              <a:t>Provides search, sort and filter</a:t>
            </a:r>
          </a:p>
          <a:p>
            <a:r>
              <a:rPr lang="en-US" dirty="0"/>
              <a:t>Can update properties</a:t>
            </a:r>
          </a:p>
        </p:txBody>
      </p:sp>
      <p:pic>
        <p:nvPicPr>
          <p:cNvPr id="2" name="Picture 1">
            <a:extLst>
              <a:ext uri="{FF2B5EF4-FFF2-40B4-BE49-F238E27FC236}">
                <a16:creationId xmlns:a16="http://schemas.microsoft.com/office/drawing/2014/main" id="{C8D83B52-48F8-4D69-B13F-4F07A5DF5F2F}"/>
              </a:ext>
            </a:extLst>
          </p:cNvPr>
          <p:cNvPicPr>
            <a:picLocks noChangeAspect="1"/>
          </p:cNvPicPr>
          <p:nvPr/>
        </p:nvPicPr>
        <p:blipFill>
          <a:blip r:embed="rId2"/>
          <a:stretch>
            <a:fillRect/>
          </a:stretch>
        </p:blipFill>
        <p:spPr>
          <a:xfrm>
            <a:off x="163749" y="2707824"/>
            <a:ext cx="3395626" cy="3105584"/>
          </a:xfrm>
          <a:prstGeom prst="rect">
            <a:avLst/>
          </a:prstGeom>
        </p:spPr>
      </p:pic>
      <p:pic>
        <p:nvPicPr>
          <p:cNvPr id="5" name="Picture 4">
            <a:extLst>
              <a:ext uri="{FF2B5EF4-FFF2-40B4-BE49-F238E27FC236}">
                <a16:creationId xmlns:a16="http://schemas.microsoft.com/office/drawing/2014/main" id="{100F9C6B-CAA3-4D8D-A7F5-00B4A0F2C026}"/>
              </a:ext>
            </a:extLst>
          </p:cNvPr>
          <p:cNvPicPr>
            <a:picLocks noChangeAspect="1"/>
          </p:cNvPicPr>
          <p:nvPr/>
        </p:nvPicPr>
        <p:blipFill>
          <a:blip r:embed="rId3"/>
          <a:stretch>
            <a:fillRect/>
          </a:stretch>
        </p:blipFill>
        <p:spPr>
          <a:xfrm>
            <a:off x="5508427" y="104891"/>
            <a:ext cx="3471824" cy="6437338"/>
          </a:xfrm>
          <a:prstGeom prst="rect">
            <a:avLst/>
          </a:prstGeom>
        </p:spPr>
      </p:pic>
      <p:pic>
        <p:nvPicPr>
          <p:cNvPr id="6" name="Picture 5">
            <a:extLst>
              <a:ext uri="{FF2B5EF4-FFF2-40B4-BE49-F238E27FC236}">
                <a16:creationId xmlns:a16="http://schemas.microsoft.com/office/drawing/2014/main" id="{42E85162-508E-45EF-B080-20E1FB419B31}"/>
              </a:ext>
            </a:extLst>
          </p:cNvPr>
          <p:cNvPicPr>
            <a:picLocks noChangeAspect="1"/>
          </p:cNvPicPr>
          <p:nvPr/>
        </p:nvPicPr>
        <p:blipFill>
          <a:blip r:embed="rId4"/>
          <a:stretch>
            <a:fillRect/>
          </a:stretch>
        </p:blipFill>
        <p:spPr>
          <a:xfrm>
            <a:off x="1730238" y="4179359"/>
            <a:ext cx="3471825" cy="2362870"/>
          </a:xfrm>
          <a:prstGeom prst="rect">
            <a:avLst/>
          </a:prstGeom>
        </p:spPr>
      </p:pic>
    </p:spTree>
    <p:extLst>
      <p:ext uri="{BB962C8B-B14F-4D97-AF65-F5344CB8AC3E}">
        <p14:creationId xmlns:p14="http://schemas.microsoft.com/office/powerpoint/2010/main" val="211342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Properties Grid</a:t>
            </a:r>
          </a:p>
        </p:txBody>
      </p:sp>
      <p:sp>
        <p:nvSpPr>
          <p:cNvPr id="4" name="Content Placeholder 3"/>
          <p:cNvSpPr>
            <a:spLocks noGrp="1"/>
          </p:cNvSpPr>
          <p:nvPr>
            <p:ph idx="1"/>
          </p:nvPr>
        </p:nvSpPr>
        <p:spPr>
          <a:xfrm>
            <a:off x="457200" y="1371600"/>
            <a:ext cx="5855038" cy="5105400"/>
          </a:xfrm>
        </p:spPr>
        <p:txBody>
          <a:bodyPr/>
          <a:lstStyle/>
          <a:p>
            <a:r>
              <a:rPr lang="en-US" dirty="0"/>
              <a:t>Configure properties for the selected object including assets, screens</a:t>
            </a:r>
            <a:r>
              <a:rPr lang="en-US"/>
              <a:t>, Workflow </a:t>
            </a:r>
            <a:r>
              <a:rPr lang="en-US" dirty="0"/>
              <a:t>blocks and drawing objects.</a:t>
            </a:r>
          </a:p>
        </p:txBody>
      </p:sp>
      <p:pic>
        <p:nvPicPr>
          <p:cNvPr id="2" name="Picture 1">
            <a:extLst>
              <a:ext uri="{FF2B5EF4-FFF2-40B4-BE49-F238E27FC236}">
                <a16:creationId xmlns:a16="http://schemas.microsoft.com/office/drawing/2014/main" id="{DA27216F-8E7A-4581-B6FF-1BA925B2D30F}"/>
              </a:ext>
            </a:extLst>
          </p:cNvPr>
          <p:cNvPicPr>
            <a:picLocks noChangeAspect="1"/>
          </p:cNvPicPr>
          <p:nvPr/>
        </p:nvPicPr>
        <p:blipFill>
          <a:blip r:embed="rId2"/>
          <a:stretch>
            <a:fillRect/>
          </a:stretch>
        </p:blipFill>
        <p:spPr>
          <a:xfrm>
            <a:off x="3886200" y="2285415"/>
            <a:ext cx="4572638" cy="4191585"/>
          </a:xfrm>
          <a:prstGeom prst="rect">
            <a:avLst/>
          </a:prstGeom>
        </p:spPr>
      </p:pic>
    </p:spTree>
    <p:extLst>
      <p:ext uri="{BB962C8B-B14F-4D97-AF65-F5344CB8AC3E}">
        <p14:creationId xmlns:p14="http://schemas.microsoft.com/office/powerpoint/2010/main" val="157854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Properties – Asset</a:t>
            </a:r>
          </a:p>
        </p:txBody>
      </p:sp>
      <p:sp>
        <p:nvSpPr>
          <p:cNvPr id="4" name="Content Placeholder 3"/>
          <p:cNvSpPr>
            <a:spLocks noGrp="1"/>
          </p:cNvSpPr>
          <p:nvPr>
            <p:ph idx="1"/>
          </p:nvPr>
        </p:nvSpPr>
        <p:spPr>
          <a:xfrm>
            <a:off x="152400" y="1269459"/>
            <a:ext cx="8885298" cy="5105400"/>
          </a:xfrm>
        </p:spPr>
        <p:txBody>
          <a:bodyPr/>
          <a:lstStyle/>
          <a:p>
            <a:r>
              <a:rPr lang="en-US" b="1" dirty="0"/>
              <a:t>Custom Properties</a:t>
            </a:r>
          </a:p>
          <a:p>
            <a:pPr lvl="1"/>
            <a:r>
              <a:rPr lang="en-US" dirty="0"/>
              <a:t>Add a number of user defined custom value properties for the asset.</a:t>
            </a:r>
          </a:p>
          <a:p>
            <a:r>
              <a:rPr lang="en-US" b="1" dirty="0"/>
              <a:t>Logging Description</a:t>
            </a:r>
          </a:p>
          <a:p>
            <a:pPr lvl="1"/>
            <a:r>
              <a:rPr lang="en-US" dirty="0"/>
              <a:t>If this string is present it will be used as the logging location for commands and statuses associated with this asset. If it is empty, the asset’s caption will be used for logging.</a:t>
            </a:r>
          </a:p>
        </p:txBody>
      </p:sp>
      <p:pic>
        <p:nvPicPr>
          <p:cNvPr id="2" name="Picture 1">
            <a:extLst>
              <a:ext uri="{FF2B5EF4-FFF2-40B4-BE49-F238E27FC236}">
                <a16:creationId xmlns:a16="http://schemas.microsoft.com/office/drawing/2014/main" id="{C5EBE50A-B2F3-4E78-BED6-FE54BA26A20D}"/>
              </a:ext>
            </a:extLst>
          </p:cNvPr>
          <p:cNvPicPr>
            <a:picLocks noChangeAspect="1"/>
          </p:cNvPicPr>
          <p:nvPr/>
        </p:nvPicPr>
        <p:blipFill>
          <a:blip r:embed="rId2"/>
          <a:stretch>
            <a:fillRect/>
          </a:stretch>
        </p:blipFill>
        <p:spPr>
          <a:xfrm>
            <a:off x="2133600" y="3733800"/>
            <a:ext cx="4534533" cy="2419688"/>
          </a:xfrm>
          <a:prstGeom prst="rect">
            <a:avLst/>
          </a:prstGeom>
        </p:spPr>
      </p:pic>
    </p:spTree>
    <p:extLst>
      <p:ext uri="{BB962C8B-B14F-4D97-AF65-F5344CB8AC3E}">
        <p14:creationId xmlns:p14="http://schemas.microsoft.com/office/powerpoint/2010/main" val="233493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Properties – Camera </a:t>
            </a:r>
            <a:r>
              <a:rPr lang="en-US" dirty="0" err="1"/>
              <a:t>Callups</a:t>
            </a:r>
            <a:endParaRPr lang="en-US" dirty="0"/>
          </a:p>
        </p:txBody>
      </p:sp>
      <p:sp>
        <p:nvSpPr>
          <p:cNvPr id="4" name="Content Placeholder 3"/>
          <p:cNvSpPr>
            <a:spLocks noGrp="1"/>
          </p:cNvSpPr>
          <p:nvPr>
            <p:ph idx="1"/>
          </p:nvPr>
        </p:nvSpPr>
        <p:spPr>
          <a:xfrm>
            <a:off x="381000" y="1371600"/>
            <a:ext cx="8305800" cy="5105400"/>
          </a:xfrm>
        </p:spPr>
        <p:txBody>
          <a:bodyPr/>
          <a:lstStyle/>
          <a:p>
            <a:r>
              <a:rPr lang="en-US" b="1" dirty="0"/>
              <a:t>Camera </a:t>
            </a:r>
            <a:r>
              <a:rPr lang="en-US" b="1" dirty="0" err="1"/>
              <a:t>Callups</a:t>
            </a:r>
            <a:endParaRPr lang="en-US" b="1" dirty="0"/>
          </a:p>
          <a:p>
            <a:pPr lvl="1"/>
            <a:r>
              <a:rPr lang="en-US" dirty="0"/>
              <a:t>Add cameras to the list of cameras associated with the asset for use in Workflows</a:t>
            </a:r>
          </a:p>
        </p:txBody>
      </p:sp>
      <p:pic>
        <p:nvPicPr>
          <p:cNvPr id="5" name="Picture 4">
            <a:extLst>
              <a:ext uri="{FF2B5EF4-FFF2-40B4-BE49-F238E27FC236}">
                <a16:creationId xmlns:a16="http://schemas.microsoft.com/office/drawing/2014/main" id="{02EB5149-6A19-449A-B3B3-1776B67F8FD6}"/>
              </a:ext>
            </a:extLst>
          </p:cNvPr>
          <p:cNvPicPr>
            <a:picLocks noChangeAspect="1"/>
          </p:cNvPicPr>
          <p:nvPr/>
        </p:nvPicPr>
        <p:blipFill>
          <a:blip r:embed="rId2"/>
          <a:stretch>
            <a:fillRect/>
          </a:stretch>
        </p:blipFill>
        <p:spPr>
          <a:xfrm>
            <a:off x="2604818" y="2971800"/>
            <a:ext cx="3858163" cy="2457793"/>
          </a:xfrm>
          <a:prstGeom prst="rect">
            <a:avLst/>
          </a:prstGeom>
        </p:spPr>
      </p:pic>
    </p:spTree>
    <p:extLst>
      <p:ext uri="{BB962C8B-B14F-4D97-AF65-F5344CB8AC3E}">
        <p14:creationId xmlns:p14="http://schemas.microsoft.com/office/powerpoint/2010/main" val="190269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Properties – Caption</a:t>
            </a:r>
          </a:p>
        </p:txBody>
      </p:sp>
      <p:sp>
        <p:nvSpPr>
          <p:cNvPr id="4" name="Content Placeholder 3"/>
          <p:cNvSpPr>
            <a:spLocks noGrp="1"/>
          </p:cNvSpPr>
          <p:nvPr>
            <p:ph idx="1"/>
          </p:nvPr>
        </p:nvSpPr>
        <p:spPr>
          <a:xfrm>
            <a:off x="3581400" y="1371600"/>
            <a:ext cx="5105400" cy="5257800"/>
          </a:xfrm>
        </p:spPr>
        <p:txBody>
          <a:bodyPr>
            <a:normAutofit fontScale="92500" lnSpcReduction="10000"/>
          </a:bodyPr>
          <a:lstStyle/>
          <a:p>
            <a:r>
              <a:rPr lang="en-US" b="1" dirty="0"/>
              <a:t>Caption</a:t>
            </a:r>
          </a:p>
          <a:p>
            <a:pPr lvl="1"/>
            <a:r>
              <a:rPr lang="en-US" dirty="0"/>
              <a:t>Text displayed on screen with icon</a:t>
            </a:r>
          </a:p>
          <a:p>
            <a:pPr lvl="1"/>
            <a:r>
              <a:rPr lang="en-US" dirty="0"/>
              <a:t>Used for logging if Logging Description is empty</a:t>
            </a:r>
          </a:p>
          <a:p>
            <a:r>
              <a:rPr lang="en-US" b="1" dirty="0"/>
              <a:t>Font</a:t>
            </a:r>
          </a:p>
          <a:p>
            <a:pPr lvl="1"/>
            <a:r>
              <a:rPr lang="en-US" dirty="0"/>
              <a:t>Customize caption font</a:t>
            </a:r>
          </a:p>
          <a:p>
            <a:r>
              <a:rPr lang="en-US" b="1" dirty="0"/>
              <a:t>Is Caption Displayed</a:t>
            </a:r>
          </a:p>
          <a:p>
            <a:pPr lvl="1"/>
            <a:r>
              <a:rPr lang="en-US" dirty="0"/>
              <a:t>Show caption on screen with icon</a:t>
            </a:r>
          </a:p>
          <a:p>
            <a:r>
              <a:rPr lang="en-US" b="1" dirty="0"/>
              <a:t>Is Caption Rotated</a:t>
            </a:r>
          </a:p>
          <a:p>
            <a:pPr lvl="1"/>
            <a:r>
              <a:rPr lang="en-US" dirty="0"/>
              <a:t>Rotate caption when icon is rotated</a:t>
            </a:r>
          </a:p>
          <a:p>
            <a:r>
              <a:rPr lang="en-US" b="1" dirty="0"/>
              <a:t>Relative Location</a:t>
            </a:r>
          </a:p>
          <a:p>
            <a:pPr lvl="1"/>
            <a:r>
              <a:rPr lang="en-US" dirty="0"/>
              <a:t>Position of caption relative to icon</a:t>
            </a:r>
          </a:p>
          <a:p>
            <a:r>
              <a:rPr lang="en-US" b="1" dirty="0"/>
              <a:t>Relative Position X/Y</a:t>
            </a:r>
          </a:p>
          <a:p>
            <a:pPr lvl="1"/>
            <a:r>
              <a:rPr lang="en-US" dirty="0"/>
              <a:t>Manually adjust caption position relative to icon center</a:t>
            </a:r>
          </a:p>
        </p:txBody>
      </p:sp>
      <p:pic>
        <p:nvPicPr>
          <p:cNvPr id="2" name="Picture 1">
            <a:extLst>
              <a:ext uri="{FF2B5EF4-FFF2-40B4-BE49-F238E27FC236}">
                <a16:creationId xmlns:a16="http://schemas.microsoft.com/office/drawing/2014/main" id="{CA5CF027-5BC6-4BBE-9C1F-E372ACADC504}"/>
              </a:ext>
            </a:extLst>
          </p:cNvPr>
          <p:cNvPicPr>
            <a:picLocks noChangeAspect="1"/>
          </p:cNvPicPr>
          <p:nvPr/>
        </p:nvPicPr>
        <p:blipFill>
          <a:blip r:embed="rId2"/>
          <a:stretch>
            <a:fillRect/>
          </a:stretch>
        </p:blipFill>
        <p:spPr>
          <a:xfrm>
            <a:off x="226256" y="2057400"/>
            <a:ext cx="3355144" cy="3200400"/>
          </a:xfrm>
          <a:prstGeom prst="rect">
            <a:avLst/>
          </a:prstGeom>
        </p:spPr>
      </p:pic>
    </p:spTree>
    <p:extLst>
      <p:ext uri="{BB962C8B-B14F-4D97-AF65-F5344CB8AC3E}">
        <p14:creationId xmlns:p14="http://schemas.microsoft.com/office/powerpoint/2010/main" val="119255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Home Tab — Project</a:t>
            </a:r>
          </a:p>
        </p:txBody>
      </p:sp>
      <p:sp>
        <p:nvSpPr>
          <p:cNvPr id="4" name="Content Placeholder 3"/>
          <p:cNvSpPr>
            <a:spLocks noGrp="1"/>
          </p:cNvSpPr>
          <p:nvPr>
            <p:ph idx="1"/>
          </p:nvPr>
        </p:nvSpPr>
        <p:spPr/>
        <p:txBody>
          <a:bodyPr/>
          <a:lstStyle/>
          <a:p>
            <a:r>
              <a:rPr lang="en-US" b="1" dirty="0"/>
              <a:t>Save</a:t>
            </a:r>
          </a:p>
          <a:p>
            <a:pPr lvl="1"/>
            <a:r>
              <a:rPr lang="en-US" dirty="0"/>
              <a:t>Save current project</a:t>
            </a:r>
          </a:p>
        </p:txBody>
      </p:sp>
      <p:pic>
        <p:nvPicPr>
          <p:cNvPr id="6" name="Picture 5">
            <a:extLst>
              <a:ext uri="{FF2B5EF4-FFF2-40B4-BE49-F238E27FC236}">
                <a16:creationId xmlns:a16="http://schemas.microsoft.com/office/drawing/2014/main" id="{71DC4142-EE5C-4B12-8FF0-552C4E2F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4000" cy="1057922"/>
          </a:xfrm>
          <a:prstGeom prst="rect">
            <a:avLst/>
          </a:prstGeom>
        </p:spPr>
      </p:pic>
    </p:spTree>
    <p:extLst>
      <p:ext uri="{BB962C8B-B14F-4D97-AF65-F5344CB8AC3E}">
        <p14:creationId xmlns:p14="http://schemas.microsoft.com/office/powerpoint/2010/main" val="30815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Properties – Caption Background</a:t>
            </a:r>
          </a:p>
        </p:txBody>
      </p:sp>
      <p:sp>
        <p:nvSpPr>
          <p:cNvPr id="4" name="Content Placeholder 3"/>
          <p:cNvSpPr>
            <a:spLocks noGrp="1"/>
          </p:cNvSpPr>
          <p:nvPr>
            <p:ph idx="1"/>
          </p:nvPr>
        </p:nvSpPr>
        <p:spPr>
          <a:xfrm>
            <a:off x="381000" y="1371600"/>
            <a:ext cx="8305800" cy="5257800"/>
          </a:xfrm>
        </p:spPr>
        <p:txBody>
          <a:bodyPr>
            <a:normAutofit/>
          </a:bodyPr>
          <a:lstStyle/>
          <a:p>
            <a:r>
              <a:rPr lang="en-US" dirty="0"/>
              <a:t>Enables placement of a background color behind the caption to enhance readability</a:t>
            </a:r>
          </a:p>
          <a:p>
            <a:r>
              <a:rPr lang="en-US" b="1" dirty="0"/>
              <a:t>Border Width</a:t>
            </a:r>
          </a:p>
          <a:p>
            <a:pPr lvl="1"/>
            <a:r>
              <a:rPr lang="en-US" dirty="0"/>
              <a:t>Number of pixels to extend background beyond caption</a:t>
            </a:r>
          </a:p>
          <a:p>
            <a:r>
              <a:rPr lang="en-US" b="1" dirty="0"/>
              <a:t>Color</a:t>
            </a:r>
          </a:p>
          <a:p>
            <a:pPr lvl="1"/>
            <a:r>
              <a:rPr lang="en-US" dirty="0"/>
              <a:t>Color of caption background</a:t>
            </a:r>
          </a:p>
          <a:p>
            <a:r>
              <a:rPr lang="en-US" b="1" dirty="0"/>
              <a:t>Show</a:t>
            </a:r>
          </a:p>
          <a:p>
            <a:pPr lvl="1"/>
            <a:r>
              <a:rPr lang="en-US" dirty="0"/>
              <a:t>Show caption background</a:t>
            </a:r>
          </a:p>
        </p:txBody>
      </p:sp>
      <p:pic>
        <p:nvPicPr>
          <p:cNvPr id="2" name="Picture 1">
            <a:extLst>
              <a:ext uri="{FF2B5EF4-FFF2-40B4-BE49-F238E27FC236}">
                <a16:creationId xmlns:a16="http://schemas.microsoft.com/office/drawing/2014/main" id="{DE5B77C2-60D9-4E6E-964D-79EBD29E3B8D}"/>
              </a:ext>
            </a:extLst>
          </p:cNvPr>
          <p:cNvPicPr>
            <a:picLocks noChangeAspect="1"/>
          </p:cNvPicPr>
          <p:nvPr/>
        </p:nvPicPr>
        <p:blipFill>
          <a:blip r:embed="rId2"/>
          <a:stretch>
            <a:fillRect/>
          </a:stretch>
        </p:blipFill>
        <p:spPr>
          <a:xfrm>
            <a:off x="2247581" y="4953000"/>
            <a:ext cx="4572638" cy="1371791"/>
          </a:xfrm>
          <a:prstGeom prst="rect">
            <a:avLst/>
          </a:prstGeom>
        </p:spPr>
      </p:pic>
    </p:spTree>
    <p:extLst>
      <p:ext uri="{BB962C8B-B14F-4D97-AF65-F5344CB8AC3E}">
        <p14:creationId xmlns:p14="http://schemas.microsoft.com/office/powerpoint/2010/main" val="150575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Properties – Core Asset Settings</a:t>
            </a:r>
          </a:p>
        </p:txBody>
      </p:sp>
      <p:sp>
        <p:nvSpPr>
          <p:cNvPr id="4" name="Content Placeholder 3"/>
          <p:cNvSpPr>
            <a:spLocks noGrp="1"/>
          </p:cNvSpPr>
          <p:nvPr>
            <p:ph idx="1"/>
          </p:nvPr>
        </p:nvSpPr>
        <p:spPr>
          <a:xfrm>
            <a:off x="228600" y="1371600"/>
            <a:ext cx="8458200" cy="5257800"/>
          </a:xfrm>
        </p:spPr>
        <p:txBody>
          <a:bodyPr>
            <a:normAutofit/>
          </a:bodyPr>
          <a:lstStyle/>
          <a:p>
            <a:r>
              <a:rPr lang="en-US" b="1" dirty="0"/>
              <a:t>Command Table</a:t>
            </a:r>
          </a:p>
          <a:p>
            <a:pPr lvl="1"/>
            <a:r>
              <a:rPr lang="en-US" dirty="0"/>
              <a:t>Choose command table to show when the asset is selected</a:t>
            </a:r>
          </a:p>
          <a:p>
            <a:pPr lvl="1"/>
            <a:r>
              <a:rPr lang="en-US" dirty="0"/>
              <a:t>Command table consists of a list of commands, configured by integrated system</a:t>
            </a:r>
          </a:p>
          <a:p>
            <a:r>
              <a:rPr lang="en-US" b="1" dirty="0"/>
              <a:t>Status Table</a:t>
            </a:r>
          </a:p>
          <a:p>
            <a:pPr lvl="1"/>
            <a:r>
              <a:rPr lang="en-US" dirty="0"/>
              <a:t>Choose status table the asset will use to determine icon display and alarms</a:t>
            </a:r>
          </a:p>
          <a:p>
            <a:pPr lvl="1"/>
            <a:r>
              <a:rPr lang="en-US" dirty="0"/>
              <a:t>Status table consists of a lookup table that translates system states into icon displays, configured by integrated system</a:t>
            </a:r>
          </a:p>
        </p:txBody>
      </p:sp>
      <p:pic>
        <p:nvPicPr>
          <p:cNvPr id="2" name="Picture 1">
            <a:extLst>
              <a:ext uri="{FF2B5EF4-FFF2-40B4-BE49-F238E27FC236}">
                <a16:creationId xmlns:a16="http://schemas.microsoft.com/office/drawing/2014/main" id="{A597DBFB-AFAF-462C-AE55-E4BA1CC69020}"/>
              </a:ext>
            </a:extLst>
          </p:cNvPr>
          <p:cNvPicPr>
            <a:picLocks noChangeAspect="1"/>
          </p:cNvPicPr>
          <p:nvPr/>
        </p:nvPicPr>
        <p:blipFill>
          <a:blip r:embed="rId2"/>
          <a:stretch>
            <a:fillRect/>
          </a:stretch>
        </p:blipFill>
        <p:spPr>
          <a:xfrm>
            <a:off x="2233302" y="4748109"/>
            <a:ext cx="4448796" cy="1476581"/>
          </a:xfrm>
          <a:prstGeom prst="rect">
            <a:avLst/>
          </a:prstGeom>
        </p:spPr>
      </p:pic>
    </p:spTree>
    <p:extLst>
      <p:ext uri="{BB962C8B-B14F-4D97-AF65-F5344CB8AC3E}">
        <p14:creationId xmlns:p14="http://schemas.microsoft.com/office/powerpoint/2010/main" val="393729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Properties – Integrated System</a:t>
            </a:r>
          </a:p>
        </p:txBody>
      </p:sp>
      <p:sp>
        <p:nvSpPr>
          <p:cNvPr id="4" name="Content Placeholder 3"/>
          <p:cNvSpPr>
            <a:spLocks noGrp="1"/>
          </p:cNvSpPr>
          <p:nvPr>
            <p:ph idx="1"/>
          </p:nvPr>
        </p:nvSpPr>
        <p:spPr>
          <a:xfrm>
            <a:off x="381000" y="1345838"/>
            <a:ext cx="8305800" cy="5257800"/>
          </a:xfrm>
        </p:spPr>
        <p:txBody>
          <a:bodyPr>
            <a:normAutofit/>
          </a:bodyPr>
          <a:lstStyle/>
          <a:p>
            <a:r>
              <a:rPr lang="en-US" b="1" dirty="0"/>
              <a:t>Integrated System</a:t>
            </a:r>
          </a:p>
          <a:p>
            <a:pPr lvl="1"/>
            <a:r>
              <a:rPr lang="en-US" dirty="0"/>
              <a:t>Choose integrated system</a:t>
            </a:r>
          </a:p>
          <a:p>
            <a:pPr lvl="1"/>
            <a:r>
              <a:rPr lang="en-US" dirty="0"/>
              <a:t>Can only choose between systems of the same type</a:t>
            </a:r>
          </a:p>
          <a:p>
            <a:r>
              <a:rPr lang="en-US" b="1" dirty="0"/>
              <a:t>Integrated System Type</a:t>
            </a:r>
          </a:p>
          <a:p>
            <a:pPr lvl="1"/>
            <a:r>
              <a:rPr lang="en-US" dirty="0"/>
              <a:t>Displays system type (read only)</a:t>
            </a:r>
          </a:p>
        </p:txBody>
      </p:sp>
      <p:pic>
        <p:nvPicPr>
          <p:cNvPr id="2" name="Picture 1">
            <a:extLst>
              <a:ext uri="{FF2B5EF4-FFF2-40B4-BE49-F238E27FC236}">
                <a16:creationId xmlns:a16="http://schemas.microsoft.com/office/drawing/2014/main" id="{6330401F-1B04-458A-9C10-AB0A7B3E3720}"/>
              </a:ext>
            </a:extLst>
          </p:cNvPr>
          <p:cNvPicPr>
            <a:picLocks noChangeAspect="1"/>
          </p:cNvPicPr>
          <p:nvPr/>
        </p:nvPicPr>
        <p:blipFill>
          <a:blip r:embed="rId2"/>
          <a:stretch>
            <a:fillRect/>
          </a:stretch>
        </p:blipFill>
        <p:spPr>
          <a:xfrm>
            <a:off x="2209800" y="3974738"/>
            <a:ext cx="4353533" cy="638264"/>
          </a:xfrm>
          <a:prstGeom prst="rect">
            <a:avLst/>
          </a:prstGeom>
        </p:spPr>
      </p:pic>
    </p:spTree>
    <p:extLst>
      <p:ext uri="{BB962C8B-B14F-4D97-AF65-F5344CB8AC3E}">
        <p14:creationId xmlns:p14="http://schemas.microsoft.com/office/powerpoint/2010/main" val="76260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Properties – Layout</a:t>
            </a:r>
          </a:p>
        </p:txBody>
      </p:sp>
      <p:sp>
        <p:nvSpPr>
          <p:cNvPr id="4" name="Content Placeholder 3"/>
          <p:cNvSpPr>
            <a:spLocks noGrp="1"/>
          </p:cNvSpPr>
          <p:nvPr>
            <p:ph idx="1"/>
          </p:nvPr>
        </p:nvSpPr>
        <p:spPr>
          <a:xfrm>
            <a:off x="3429000" y="1353944"/>
            <a:ext cx="5334000" cy="5257800"/>
          </a:xfrm>
        </p:spPr>
        <p:txBody>
          <a:bodyPr>
            <a:normAutofit fontScale="85000" lnSpcReduction="20000"/>
          </a:bodyPr>
          <a:lstStyle/>
          <a:p>
            <a:r>
              <a:rPr lang="en-US" b="1" dirty="0"/>
              <a:t>Disable touch in Runtime</a:t>
            </a:r>
          </a:p>
          <a:p>
            <a:pPr lvl="1"/>
            <a:r>
              <a:rPr lang="en-US" dirty="0"/>
              <a:t>Check to disable asset touch</a:t>
            </a:r>
          </a:p>
          <a:p>
            <a:r>
              <a:rPr lang="en-US" b="1" dirty="0"/>
              <a:t>Display Icon</a:t>
            </a:r>
          </a:p>
          <a:p>
            <a:pPr lvl="1"/>
            <a:r>
              <a:rPr lang="en-US" dirty="0"/>
              <a:t>Choose icon to display for asset</a:t>
            </a:r>
          </a:p>
          <a:p>
            <a:r>
              <a:rPr lang="en-US" b="1" dirty="0"/>
              <a:t>Configure drop shadow settings for asset and caption separately</a:t>
            </a:r>
          </a:p>
          <a:p>
            <a:pPr lvl="1"/>
            <a:r>
              <a:rPr lang="en-US" dirty="0"/>
              <a:t>Blur Radius – “fuzziness” of drop shadow</a:t>
            </a:r>
          </a:p>
          <a:p>
            <a:pPr lvl="1"/>
            <a:r>
              <a:rPr lang="en-US" dirty="0"/>
              <a:t>Color – drop shadow color</a:t>
            </a:r>
          </a:p>
          <a:p>
            <a:pPr lvl="1"/>
            <a:r>
              <a:rPr lang="en-US" dirty="0"/>
              <a:t>Opacity – drop shadow opacity (transparency)</a:t>
            </a:r>
          </a:p>
          <a:p>
            <a:pPr lvl="1"/>
            <a:r>
              <a:rPr lang="en-US" dirty="0"/>
              <a:t>Shadow Depth – distance between asset/caption and drop shadow</a:t>
            </a:r>
          </a:p>
          <a:p>
            <a:r>
              <a:rPr lang="en-US" b="1" dirty="0"/>
              <a:t>X/Y/Width/Height/Rotation Angle</a:t>
            </a:r>
          </a:p>
          <a:p>
            <a:pPr lvl="1"/>
            <a:r>
              <a:rPr lang="en-US" dirty="0"/>
              <a:t>Set size, location and rotation of asset</a:t>
            </a:r>
          </a:p>
          <a:p>
            <a:r>
              <a:rPr lang="en-US" b="1" dirty="0"/>
              <a:t>Icon Touch Area (%)</a:t>
            </a:r>
          </a:p>
          <a:p>
            <a:pPr lvl="1"/>
            <a:r>
              <a:rPr lang="en-US" dirty="0"/>
              <a:t>Used to extend icon touch area beyond the visible portion of the icon</a:t>
            </a:r>
          </a:p>
          <a:p>
            <a:r>
              <a:rPr lang="en-US" b="1" dirty="0"/>
              <a:t>Select Border Width</a:t>
            </a:r>
          </a:p>
          <a:p>
            <a:pPr lvl="1"/>
            <a:r>
              <a:rPr lang="en-US" dirty="0"/>
              <a:t>Set the width of the visual border used to indicate a selected asset icon</a:t>
            </a:r>
          </a:p>
          <a:p>
            <a:pPr lvl="1"/>
            <a:endParaRPr lang="en-US" dirty="0"/>
          </a:p>
        </p:txBody>
      </p:sp>
      <p:pic>
        <p:nvPicPr>
          <p:cNvPr id="2" name="Picture 1">
            <a:extLst>
              <a:ext uri="{FF2B5EF4-FFF2-40B4-BE49-F238E27FC236}">
                <a16:creationId xmlns:a16="http://schemas.microsoft.com/office/drawing/2014/main" id="{7760A864-B984-4E65-9660-00F6647DC672}"/>
              </a:ext>
            </a:extLst>
          </p:cNvPr>
          <p:cNvPicPr>
            <a:picLocks noChangeAspect="1"/>
          </p:cNvPicPr>
          <p:nvPr/>
        </p:nvPicPr>
        <p:blipFill>
          <a:blip r:embed="rId2"/>
          <a:stretch>
            <a:fillRect/>
          </a:stretch>
        </p:blipFill>
        <p:spPr>
          <a:xfrm>
            <a:off x="0" y="1828800"/>
            <a:ext cx="3590029" cy="3522856"/>
          </a:xfrm>
          <a:prstGeom prst="rect">
            <a:avLst/>
          </a:prstGeom>
        </p:spPr>
      </p:pic>
    </p:spTree>
    <p:extLst>
      <p:ext uri="{BB962C8B-B14F-4D97-AF65-F5344CB8AC3E}">
        <p14:creationId xmlns:p14="http://schemas.microsoft.com/office/powerpoint/2010/main" val="98684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Display Layouts</a:t>
            </a:r>
          </a:p>
        </p:txBody>
      </p:sp>
    </p:spTree>
    <p:extLst>
      <p:ext uri="{BB962C8B-B14F-4D97-AF65-F5344CB8AC3E}">
        <p14:creationId xmlns:p14="http://schemas.microsoft.com/office/powerpoint/2010/main" val="85076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Explorer – Display Layouts</a:t>
            </a:r>
          </a:p>
        </p:txBody>
      </p:sp>
      <p:sp>
        <p:nvSpPr>
          <p:cNvPr id="4" name="Content Placeholder 3"/>
          <p:cNvSpPr>
            <a:spLocks noGrp="1"/>
          </p:cNvSpPr>
          <p:nvPr>
            <p:ph idx="1"/>
          </p:nvPr>
        </p:nvSpPr>
        <p:spPr/>
        <p:txBody>
          <a:bodyPr/>
          <a:lstStyle/>
          <a:p>
            <a:r>
              <a:rPr lang="en-US" dirty="0"/>
              <a:t>Add or Edit Display Layouts</a:t>
            </a:r>
          </a:p>
        </p:txBody>
      </p:sp>
      <p:pic>
        <p:nvPicPr>
          <p:cNvPr id="7" name="Picture 6">
            <a:extLst>
              <a:ext uri="{FF2B5EF4-FFF2-40B4-BE49-F238E27FC236}">
                <a16:creationId xmlns:a16="http://schemas.microsoft.com/office/drawing/2014/main" id="{0B1B7615-DE30-4CB9-A6FC-2A21946651C1}"/>
              </a:ext>
            </a:extLst>
          </p:cNvPr>
          <p:cNvPicPr>
            <a:picLocks noChangeAspect="1"/>
          </p:cNvPicPr>
          <p:nvPr/>
        </p:nvPicPr>
        <p:blipFill>
          <a:blip r:embed="rId2"/>
          <a:stretch>
            <a:fillRect/>
          </a:stretch>
        </p:blipFill>
        <p:spPr>
          <a:xfrm>
            <a:off x="595600" y="1930758"/>
            <a:ext cx="3791479" cy="3334215"/>
          </a:xfrm>
          <a:prstGeom prst="rect">
            <a:avLst/>
          </a:prstGeom>
        </p:spPr>
      </p:pic>
      <p:pic>
        <p:nvPicPr>
          <p:cNvPr id="9" name="Picture 8">
            <a:extLst>
              <a:ext uri="{FF2B5EF4-FFF2-40B4-BE49-F238E27FC236}">
                <a16:creationId xmlns:a16="http://schemas.microsoft.com/office/drawing/2014/main" id="{019B1BB4-533B-4192-AC63-9092E1148C82}"/>
              </a:ext>
            </a:extLst>
          </p:cNvPr>
          <p:cNvPicPr>
            <a:picLocks noChangeAspect="1"/>
          </p:cNvPicPr>
          <p:nvPr/>
        </p:nvPicPr>
        <p:blipFill>
          <a:blip r:embed="rId3"/>
          <a:stretch>
            <a:fillRect/>
          </a:stretch>
        </p:blipFill>
        <p:spPr>
          <a:xfrm>
            <a:off x="5472400" y="1244958"/>
            <a:ext cx="2954520" cy="2555261"/>
          </a:xfrm>
          <a:prstGeom prst="rect">
            <a:avLst/>
          </a:prstGeom>
        </p:spPr>
      </p:pic>
      <p:pic>
        <p:nvPicPr>
          <p:cNvPr id="10" name="Picture 9">
            <a:extLst>
              <a:ext uri="{FF2B5EF4-FFF2-40B4-BE49-F238E27FC236}">
                <a16:creationId xmlns:a16="http://schemas.microsoft.com/office/drawing/2014/main" id="{6F074911-01F6-44AF-AAB8-F79B43DA6357}"/>
              </a:ext>
            </a:extLst>
          </p:cNvPr>
          <p:cNvPicPr>
            <a:picLocks noChangeAspect="1"/>
          </p:cNvPicPr>
          <p:nvPr/>
        </p:nvPicPr>
        <p:blipFill>
          <a:blip r:embed="rId4"/>
          <a:stretch>
            <a:fillRect/>
          </a:stretch>
        </p:blipFill>
        <p:spPr>
          <a:xfrm>
            <a:off x="5487473" y="3842690"/>
            <a:ext cx="2954520" cy="2599978"/>
          </a:xfrm>
          <a:prstGeom prst="rect">
            <a:avLst/>
          </a:prstGeom>
        </p:spPr>
      </p:pic>
    </p:spTree>
    <p:extLst>
      <p:ext uri="{BB962C8B-B14F-4D97-AF65-F5344CB8AC3E}">
        <p14:creationId xmlns:p14="http://schemas.microsoft.com/office/powerpoint/2010/main" val="309579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B0B2-FA5E-419A-855B-8AA6CA0FC9C3}"/>
              </a:ext>
            </a:extLst>
          </p:cNvPr>
          <p:cNvSpPr>
            <a:spLocks noGrp="1"/>
          </p:cNvSpPr>
          <p:nvPr>
            <p:ph type="title"/>
          </p:nvPr>
        </p:nvSpPr>
        <p:spPr/>
        <p:txBody>
          <a:bodyPr/>
          <a:lstStyle/>
          <a:p>
            <a:r>
              <a:rPr lang="en-US" dirty="0"/>
              <a:t>Home Tab – Layout Assignment</a:t>
            </a:r>
            <a:endParaRPr lang="en-CA" dirty="0"/>
          </a:p>
        </p:txBody>
      </p:sp>
      <p:sp>
        <p:nvSpPr>
          <p:cNvPr id="3" name="Content Placeholder 2">
            <a:extLst>
              <a:ext uri="{FF2B5EF4-FFF2-40B4-BE49-F238E27FC236}">
                <a16:creationId xmlns:a16="http://schemas.microsoft.com/office/drawing/2014/main" id="{12F4EAA0-45CD-49D7-B3AE-385770454806}"/>
              </a:ext>
            </a:extLst>
          </p:cNvPr>
          <p:cNvSpPr>
            <a:spLocks noGrp="1"/>
          </p:cNvSpPr>
          <p:nvPr>
            <p:ph idx="1"/>
          </p:nvPr>
        </p:nvSpPr>
        <p:spPr>
          <a:xfrm>
            <a:off x="457200" y="1295400"/>
            <a:ext cx="8229600" cy="1676400"/>
          </a:xfrm>
        </p:spPr>
        <p:txBody>
          <a:bodyPr>
            <a:normAutofit fontScale="85000" lnSpcReduction="10000"/>
          </a:bodyPr>
          <a:lstStyle/>
          <a:p>
            <a:r>
              <a:rPr lang="en-US" b="1" dirty="0"/>
              <a:t>Layout Assignment</a:t>
            </a:r>
          </a:p>
          <a:p>
            <a:pPr lvl="1"/>
            <a:r>
              <a:rPr lang="en-US" dirty="0"/>
              <a:t>Assign the display layouts</a:t>
            </a:r>
          </a:p>
          <a:p>
            <a:pPr lvl="1"/>
            <a:r>
              <a:rPr lang="en-US" dirty="0"/>
              <a:t>Set which display layout appears on each monitor for every Workstation</a:t>
            </a:r>
          </a:p>
          <a:p>
            <a:pPr lvl="1"/>
            <a:r>
              <a:rPr lang="en-US" dirty="0"/>
              <a:t>If multiple Workstations have the same configuration, the same layout can be used for them, otherwise they will require their own dedicated Workstation Layout</a:t>
            </a:r>
          </a:p>
          <a:p>
            <a:endParaRPr lang="en-CA" dirty="0"/>
          </a:p>
        </p:txBody>
      </p:sp>
      <p:pic>
        <p:nvPicPr>
          <p:cNvPr id="5" name="Picture 4">
            <a:extLst>
              <a:ext uri="{FF2B5EF4-FFF2-40B4-BE49-F238E27FC236}">
                <a16:creationId xmlns:a16="http://schemas.microsoft.com/office/drawing/2014/main" id="{E64D82AB-B840-4700-A9DE-7868ADCBBE62}"/>
              </a:ext>
            </a:extLst>
          </p:cNvPr>
          <p:cNvPicPr>
            <a:picLocks noChangeAspect="1"/>
          </p:cNvPicPr>
          <p:nvPr/>
        </p:nvPicPr>
        <p:blipFill>
          <a:blip r:embed="rId2"/>
          <a:stretch>
            <a:fillRect/>
          </a:stretch>
        </p:blipFill>
        <p:spPr>
          <a:xfrm>
            <a:off x="1805879" y="4061347"/>
            <a:ext cx="5532242" cy="2117219"/>
          </a:xfrm>
          <a:prstGeom prst="rect">
            <a:avLst/>
          </a:prstGeom>
        </p:spPr>
      </p:pic>
      <p:pic>
        <p:nvPicPr>
          <p:cNvPr id="4" name="Picture 3">
            <a:extLst>
              <a:ext uri="{FF2B5EF4-FFF2-40B4-BE49-F238E27FC236}">
                <a16:creationId xmlns:a16="http://schemas.microsoft.com/office/drawing/2014/main" id="{87996777-8EF4-4BC8-A4D9-5DB0768DA250}"/>
              </a:ext>
            </a:extLst>
          </p:cNvPr>
          <p:cNvPicPr>
            <a:picLocks noChangeAspect="1"/>
          </p:cNvPicPr>
          <p:nvPr/>
        </p:nvPicPr>
        <p:blipFill>
          <a:blip r:embed="rId3"/>
          <a:stretch>
            <a:fillRect/>
          </a:stretch>
        </p:blipFill>
        <p:spPr>
          <a:xfrm>
            <a:off x="1609498" y="2796653"/>
            <a:ext cx="5925004" cy="1264694"/>
          </a:xfrm>
          <a:prstGeom prst="rect">
            <a:avLst/>
          </a:prstGeom>
        </p:spPr>
      </p:pic>
    </p:spTree>
    <p:extLst>
      <p:ext uri="{BB962C8B-B14F-4D97-AF65-F5344CB8AC3E}">
        <p14:creationId xmlns:p14="http://schemas.microsoft.com/office/powerpoint/2010/main" val="243680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Design Tools</a:t>
            </a:r>
          </a:p>
        </p:txBody>
      </p:sp>
    </p:spTree>
    <p:extLst>
      <p:ext uri="{BB962C8B-B14F-4D97-AF65-F5344CB8AC3E}">
        <p14:creationId xmlns:p14="http://schemas.microsoft.com/office/powerpoint/2010/main" val="356504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Design Tab – Alignment</a:t>
            </a:r>
          </a:p>
        </p:txBody>
      </p:sp>
      <p:sp>
        <p:nvSpPr>
          <p:cNvPr id="4" name="Content Placeholder 3"/>
          <p:cNvSpPr>
            <a:spLocks noGrp="1"/>
          </p:cNvSpPr>
          <p:nvPr>
            <p:ph idx="1"/>
          </p:nvPr>
        </p:nvSpPr>
        <p:spPr/>
        <p:txBody>
          <a:bodyPr/>
          <a:lstStyle/>
          <a:p>
            <a:r>
              <a:rPr lang="en-US" dirty="0"/>
              <a:t>Aligns and distributes multiple objects</a:t>
            </a:r>
          </a:p>
          <a:p>
            <a:r>
              <a:rPr lang="en-US" dirty="0"/>
              <a:t>Selected objects will be aligned relative to the object with the blue border</a:t>
            </a:r>
          </a:p>
        </p:txBody>
      </p:sp>
      <p:pic>
        <p:nvPicPr>
          <p:cNvPr id="5" name="Picture 4">
            <a:extLst>
              <a:ext uri="{FF2B5EF4-FFF2-40B4-BE49-F238E27FC236}">
                <a16:creationId xmlns:a16="http://schemas.microsoft.com/office/drawing/2014/main" id="{6A57A2D7-91D6-4A8D-B1C0-DC4F76E63537}"/>
              </a:ext>
            </a:extLst>
          </p:cNvPr>
          <p:cNvPicPr>
            <a:picLocks noChangeAspect="1"/>
          </p:cNvPicPr>
          <p:nvPr/>
        </p:nvPicPr>
        <p:blipFill>
          <a:blip r:embed="rId2"/>
          <a:stretch>
            <a:fillRect/>
          </a:stretch>
        </p:blipFill>
        <p:spPr>
          <a:xfrm>
            <a:off x="2457155" y="2895600"/>
            <a:ext cx="4229690" cy="2943636"/>
          </a:xfrm>
          <a:prstGeom prst="rect">
            <a:avLst/>
          </a:prstGeom>
        </p:spPr>
      </p:pic>
    </p:spTree>
    <p:extLst>
      <p:ext uri="{BB962C8B-B14F-4D97-AF65-F5344CB8AC3E}">
        <p14:creationId xmlns:p14="http://schemas.microsoft.com/office/powerpoint/2010/main" val="233910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Design Tab – Order</a:t>
            </a:r>
          </a:p>
        </p:txBody>
      </p:sp>
      <p:sp>
        <p:nvSpPr>
          <p:cNvPr id="4" name="Content Placeholder 3"/>
          <p:cNvSpPr>
            <a:spLocks noGrp="1"/>
          </p:cNvSpPr>
          <p:nvPr>
            <p:ph idx="1"/>
          </p:nvPr>
        </p:nvSpPr>
        <p:spPr/>
        <p:txBody>
          <a:bodyPr/>
          <a:lstStyle/>
          <a:p>
            <a:r>
              <a:rPr lang="en-US" dirty="0"/>
              <a:t>Change z-order of selected assets (moves selected objects in front of or behind other objects)</a:t>
            </a:r>
          </a:p>
          <a:p>
            <a:endParaRPr lang="en-US" dirty="0"/>
          </a:p>
        </p:txBody>
      </p:sp>
      <p:sp>
        <p:nvSpPr>
          <p:cNvPr id="10" name="Right Arrow 9"/>
          <p:cNvSpPr/>
          <p:nvPr/>
        </p:nvSpPr>
        <p:spPr>
          <a:xfrm>
            <a:off x="3809994" y="3457134"/>
            <a:ext cx="14478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E40D9F-3E55-438E-A25C-B2B2CA75564B}"/>
              </a:ext>
            </a:extLst>
          </p:cNvPr>
          <p:cNvPicPr>
            <a:picLocks noChangeAspect="1"/>
          </p:cNvPicPr>
          <p:nvPr/>
        </p:nvPicPr>
        <p:blipFill>
          <a:blip r:embed="rId2"/>
          <a:stretch>
            <a:fillRect/>
          </a:stretch>
        </p:blipFill>
        <p:spPr>
          <a:xfrm>
            <a:off x="457200" y="2618964"/>
            <a:ext cx="2581635" cy="2943636"/>
          </a:xfrm>
          <a:prstGeom prst="rect">
            <a:avLst/>
          </a:prstGeom>
        </p:spPr>
      </p:pic>
      <p:pic>
        <p:nvPicPr>
          <p:cNvPr id="5" name="Picture 4">
            <a:extLst>
              <a:ext uri="{FF2B5EF4-FFF2-40B4-BE49-F238E27FC236}">
                <a16:creationId xmlns:a16="http://schemas.microsoft.com/office/drawing/2014/main" id="{4AA08B9C-31F4-4659-9CFB-BACAF45CB87B}"/>
              </a:ext>
            </a:extLst>
          </p:cNvPr>
          <p:cNvPicPr>
            <a:picLocks noChangeAspect="1"/>
          </p:cNvPicPr>
          <p:nvPr/>
        </p:nvPicPr>
        <p:blipFill>
          <a:blip r:embed="rId3"/>
          <a:stretch>
            <a:fillRect/>
          </a:stretch>
        </p:blipFill>
        <p:spPr>
          <a:xfrm>
            <a:off x="6028954" y="2476069"/>
            <a:ext cx="2657846" cy="3086531"/>
          </a:xfrm>
          <a:prstGeom prst="rect">
            <a:avLst/>
          </a:prstGeom>
        </p:spPr>
      </p:pic>
    </p:spTree>
    <p:extLst>
      <p:ext uri="{BB962C8B-B14F-4D97-AF65-F5344CB8AC3E}">
        <p14:creationId xmlns:p14="http://schemas.microsoft.com/office/powerpoint/2010/main" val="363996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Home Tab – Project</a:t>
            </a:r>
          </a:p>
        </p:txBody>
      </p:sp>
      <p:sp>
        <p:nvSpPr>
          <p:cNvPr id="4" name="Content Placeholder 3"/>
          <p:cNvSpPr>
            <a:spLocks noGrp="1"/>
          </p:cNvSpPr>
          <p:nvPr>
            <p:ph idx="1"/>
          </p:nvPr>
        </p:nvSpPr>
        <p:spPr/>
        <p:txBody>
          <a:bodyPr/>
          <a:lstStyle/>
          <a:p>
            <a:r>
              <a:rPr lang="en-US" b="1" dirty="0"/>
              <a:t>Create</a:t>
            </a:r>
            <a:r>
              <a:rPr lang="en-US" dirty="0"/>
              <a:t> </a:t>
            </a:r>
            <a:r>
              <a:rPr lang="en-US" b="1" dirty="0"/>
              <a:t>Shortcut</a:t>
            </a:r>
          </a:p>
          <a:p>
            <a:pPr lvl="1"/>
            <a:r>
              <a:rPr lang="en-US" b="1" dirty="0"/>
              <a:t>Designer</a:t>
            </a:r>
            <a:r>
              <a:rPr lang="en-US" dirty="0"/>
              <a:t>: Launches Designer and automatically loads the current project</a:t>
            </a:r>
          </a:p>
          <a:p>
            <a:pPr lvl="1"/>
            <a:r>
              <a:rPr lang="en-US" b="1" dirty="0"/>
              <a:t>Runtime</a:t>
            </a:r>
            <a:r>
              <a:rPr lang="en-US" dirty="0"/>
              <a:t>: Launches Runtime and automatically loads the current project</a:t>
            </a:r>
          </a:p>
          <a:p>
            <a:pPr lvl="1"/>
            <a:r>
              <a:rPr lang="en-US" b="1" dirty="0"/>
              <a:t>Simulation</a:t>
            </a:r>
            <a:r>
              <a:rPr lang="en-US" dirty="0"/>
              <a:t>: Launches Runtime in simulation mode and automatically loads the current project</a:t>
            </a:r>
          </a:p>
        </p:txBody>
      </p:sp>
      <p:pic>
        <p:nvPicPr>
          <p:cNvPr id="6" name="Picture 5">
            <a:extLst>
              <a:ext uri="{FF2B5EF4-FFF2-40B4-BE49-F238E27FC236}">
                <a16:creationId xmlns:a16="http://schemas.microsoft.com/office/drawing/2014/main" id="{DE4A5F75-D6E0-4EE8-B110-02C57EB19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6600"/>
            <a:ext cx="9144000" cy="1057922"/>
          </a:xfrm>
          <a:prstGeom prst="rect">
            <a:avLst/>
          </a:prstGeom>
        </p:spPr>
      </p:pic>
      <p:pic>
        <p:nvPicPr>
          <p:cNvPr id="7" name="Picture 6">
            <a:extLst>
              <a:ext uri="{FF2B5EF4-FFF2-40B4-BE49-F238E27FC236}">
                <a16:creationId xmlns:a16="http://schemas.microsoft.com/office/drawing/2014/main" id="{CB6A18A8-1382-4F57-BA64-C8529B2550B3}"/>
              </a:ext>
            </a:extLst>
          </p:cNvPr>
          <p:cNvPicPr>
            <a:picLocks noChangeAspect="1"/>
          </p:cNvPicPr>
          <p:nvPr/>
        </p:nvPicPr>
        <p:blipFill>
          <a:blip r:embed="rId3"/>
          <a:stretch>
            <a:fillRect/>
          </a:stretch>
        </p:blipFill>
        <p:spPr>
          <a:xfrm>
            <a:off x="3424077" y="4648200"/>
            <a:ext cx="2295845" cy="1152686"/>
          </a:xfrm>
          <a:prstGeom prst="rect">
            <a:avLst/>
          </a:prstGeom>
        </p:spPr>
      </p:pic>
    </p:spTree>
    <p:extLst>
      <p:ext uri="{BB962C8B-B14F-4D97-AF65-F5344CB8AC3E}">
        <p14:creationId xmlns:p14="http://schemas.microsoft.com/office/powerpoint/2010/main" val="174380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Design Tab – Grid</a:t>
            </a:r>
          </a:p>
        </p:txBody>
      </p:sp>
      <p:sp>
        <p:nvSpPr>
          <p:cNvPr id="4" name="Content Placeholder 3"/>
          <p:cNvSpPr>
            <a:spLocks noGrp="1"/>
          </p:cNvSpPr>
          <p:nvPr>
            <p:ph idx="1"/>
          </p:nvPr>
        </p:nvSpPr>
        <p:spPr/>
        <p:txBody>
          <a:bodyPr/>
          <a:lstStyle/>
          <a:p>
            <a:r>
              <a:rPr lang="en-US" b="1" dirty="0"/>
              <a:t>Snap to Grid </a:t>
            </a:r>
            <a:r>
              <a:rPr lang="en-US" dirty="0"/>
              <a:t>– force objects to align with grid lines</a:t>
            </a:r>
          </a:p>
          <a:p>
            <a:r>
              <a:rPr lang="en-US" b="1" dirty="0"/>
              <a:t>Show</a:t>
            </a:r>
            <a:r>
              <a:rPr lang="en-US" dirty="0"/>
              <a:t> </a:t>
            </a:r>
            <a:r>
              <a:rPr lang="en-US" b="1" dirty="0"/>
              <a:t>Grid</a:t>
            </a:r>
            <a:r>
              <a:rPr lang="en-US" dirty="0"/>
              <a:t> – show the grid lines</a:t>
            </a:r>
          </a:p>
          <a:p>
            <a:r>
              <a:rPr lang="en-US" b="1" dirty="0"/>
              <a:t>Grid</a:t>
            </a:r>
            <a:r>
              <a:rPr lang="en-US" dirty="0"/>
              <a:t> </a:t>
            </a:r>
            <a:r>
              <a:rPr lang="en-US" b="1" dirty="0"/>
              <a:t>Spacing</a:t>
            </a:r>
            <a:r>
              <a:rPr lang="en-US" dirty="0"/>
              <a:t> – set the number of pixels between grid lines</a:t>
            </a:r>
          </a:p>
          <a:p>
            <a:r>
              <a:rPr lang="en-US" b="1" dirty="0"/>
              <a:t>Grid</a:t>
            </a:r>
            <a:r>
              <a:rPr lang="en-US" dirty="0"/>
              <a:t> </a:t>
            </a:r>
            <a:r>
              <a:rPr lang="en-US" b="1" dirty="0"/>
              <a:t>Color</a:t>
            </a:r>
            <a:r>
              <a:rPr lang="en-US" dirty="0"/>
              <a:t> – set the color of the grid lines</a:t>
            </a:r>
          </a:p>
        </p:txBody>
      </p:sp>
      <p:pic>
        <p:nvPicPr>
          <p:cNvPr id="5" name="Picture 4">
            <a:extLst>
              <a:ext uri="{FF2B5EF4-FFF2-40B4-BE49-F238E27FC236}">
                <a16:creationId xmlns:a16="http://schemas.microsoft.com/office/drawing/2014/main" id="{0CDFE77F-78B1-456F-8816-F57270325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29" y="3071611"/>
            <a:ext cx="5431142" cy="3276600"/>
          </a:xfrm>
          <a:prstGeom prst="rect">
            <a:avLst/>
          </a:prstGeom>
        </p:spPr>
      </p:pic>
    </p:spTree>
    <p:extLst>
      <p:ext uri="{BB962C8B-B14F-4D97-AF65-F5344CB8AC3E}">
        <p14:creationId xmlns:p14="http://schemas.microsoft.com/office/powerpoint/2010/main" val="68779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Design Tab – Drawing</a:t>
            </a:r>
          </a:p>
        </p:txBody>
      </p:sp>
      <p:sp>
        <p:nvSpPr>
          <p:cNvPr id="4" name="Content Placeholder 3"/>
          <p:cNvSpPr>
            <a:spLocks noGrp="1"/>
          </p:cNvSpPr>
          <p:nvPr>
            <p:ph idx="1"/>
          </p:nvPr>
        </p:nvSpPr>
        <p:spPr/>
        <p:txBody>
          <a:bodyPr/>
          <a:lstStyle/>
          <a:p>
            <a:r>
              <a:rPr lang="en-US" dirty="0"/>
              <a:t>Add drawing shapes, labels and images to a screen, template panel or custom popup</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705225"/>
            <a:ext cx="2752725" cy="29241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1785A769-EB2D-49FB-B5DA-181260856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64539"/>
            <a:ext cx="9144000" cy="1133163"/>
          </a:xfrm>
          <a:prstGeom prst="rect">
            <a:avLst/>
          </a:prstGeom>
        </p:spPr>
      </p:pic>
    </p:spTree>
    <p:extLst>
      <p:ext uri="{BB962C8B-B14F-4D97-AF65-F5344CB8AC3E}">
        <p14:creationId xmlns:p14="http://schemas.microsoft.com/office/powerpoint/2010/main" val="74517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Design Tab – Drawing</a:t>
            </a:r>
          </a:p>
        </p:txBody>
      </p:sp>
      <p:sp>
        <p:nvSpPr>
          <p:cNvPr id="4" name="Content Placeholder 3"/>
          <p:cNvSpPr>
            <a:spLocks noGrp="1"/>
          </p:cNvSpPr>
          <p:nvPr>
            <p:ph idx="1"/>
          </p:nvPr>
        </p:nvSpPr>
        <p:spPr/>
        <p:txBody>
          <a:bodyPr/>
          <a:lstStyle/>
          <a:p>
            <a:r>
              <a:rPr lang="en-US" b="1" dirty="0"/>
              <a:t>Rectangle</a:t>
            </a:r>
            <a:r>
              <a:rPr lang="en-US" dirty="0"/>
              <a:t> – basic rectangular shape</a:t>
            </a:r>
          </a:p>
          <a:p>
            <a:r>
              <a:rPr lang="en-US" b="1" dirty="0"/>
              <a:t>Ellipse</a:t>
            </a:r>
            <a:r>
              <a:rPr lang="en-US" dirty="0"/>
              <a:t> – basic elliptical shape</a:t>
            </a:r>
          </a:p>
          <a:p>
            <a:r>
              <a:rPr lang="en-US" b="1" dirty="0"/>
              <a:t>Line</a:t>
            </a:r>
            <a:r>
              <a:rPr lang="en-US" dirty="0"/>
              <a:t> – basic line (point to point)</a:t>
            </a:r>
          </a:p>
          <a:p>
            <a:r>
              <a:rPr lang="en-US" b="1" dirty="0"/>
              <a:t>Polyline</a:t>
            </a:r>
            <a:r>
              <a:rPr lang="en-US" dirty="0"/>
              <a:t> – line with multiple segments, drawn by clicking on the nodes (segment end points)</a:t>
            </a:r>
          </a:p>
          <a:p>
            <a:r>
              <a:rPr lang="en-US" b="1" dirty="0"/>
              <a:t>Polygon</a:t>
            </a:r>
            <a:r>
              <a:rPr lang="en-US" dirty="0"/>
              <a:t> – basic polygonal shape. The number of sides can be set within the properties grid</a:t>
            </a:r>
          </a:p>
          <a:p>
            <a:r>
              <a:rPr lang="en-US" b="1" dirty="0"/>
              <a:t>Label</a:t>
            </a:r>
            <a:r>
              <a:rPr lang="en-US" dirty="0"/>
              <a:t> – text box with fully customizable text properties</a:t>
            </a:r>
          </a:p>
          <a:p>
            <a:r>
              <a:rPr lang="en-US" b="1" dirty="0"/>
              <a:t>Image</a:t>
            </a:r>
            <a:r>
              <a:rPr lang="en-US" dirty="0"/>
              <a:t> – image container, can select file to display as well as stretch mode</a:t>
            </a:r>
          </a:p>
        </p:txBody>
      </p:sp>
    </p:spTree>
    <p:extLst>
      <p:ext uri="{BB962C8B-B14F-4D97-AF65-F5344CB8AC3E}">
        <p14:creationId xmlns:p14="http://schemas.microsoft.com/office/powerpoint/2010/main" val="285719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8E6F1D-39C0-4BEC-A571-BAAA617C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9" y="1371599"/>
            <a:ext cx="4640187" cy="3648075"/>
          </a:xfrm>
          <a:prstGeom prst="rect">
            <a:avLst/>
          </a:prstGeom>
          <a:ln>
            <a:solidFill>
              <a:schemeClr val="tx1"/>
            </a:solidFill>
          </a:ln>
        </p:spPr>
      </p:pic>
      <p:sp>
        <p:nvSpPr>
          <p:cNvPr id="3" name="Title 2"/>
          <p:cNvSpPr>
            <a:spLocks noGrp="1"/>
          </p:cNvSpPr>
          <p:nvPr>
            <p:ph type="title"/>
          </p:nvPr>
        </p:nvSpPr>
        <p:spPr/>
        <p:txBody>
          <a:bodyPr>
            <a:normAutofit/>
          </a:bodyPr>
          <a:lstStyle/>
          <a:p>
            <a:r>
              <a:rPr lang="en-US" dirty="0"/>
              <a:t>Design Tab – Asset Icons </a:t>
            </a:r>
          </a:p>
        </p:txBody>
      </p:sp>
      <p:sp>
        <p:nvSpPr>
          <p:cNvPr id="4" name="Content Placeholder 3"/>
          <p:cNvSpPr>
            <a:spLocks noGrp="1"/>
          </p:cNvSpPr>
          <p:nvPr>
            <p:ph idx="1"/>
          </p:nvPr>
        </p:nvSpPr>
        <p:spPr>
          <a:xfrm>
            <a:off x="457200" y="1371600"/>
            <a:ext cx="3124200" cy="5105400"/>
          </a:xfrm>
        </p:spPr>
        <p:txBody>
          <a:bodyPr/>
          <a:lstStyle/>
          <a:p>
            <a:r>
              <a:rPr lang="en-US" b="1" dirty="0"/>
              <a:t>Show Touch Areas</a:t>
            </a:r>
          </a:p>
          <a:p>
            <a:pPr lvl="1"/>
            <a:r>
              <a:rPr lang="en-US" dirty="0"/>
              <a:t>Displays asset touch areas when configured to be larger than the icon size (&gt;100%)</a:t>
            </a:r>
          </a:p>
        </p:txBody>
      </p:sp>
      <p:pic>
        <p:nvPicPr>
          <p:cNvPr id="5" name="Picture 4">
            <a:extLst>
              <a:ext uri="{FF2B5EF4-FFF2-40B4-BE49-F238E27FC236}">
                <a16:creationId xmlns:a16="http://schemas.microsoft.com/office/drawing/2014/main" id="{CABEEE9D-A341-452B-AEF2-B67F0EF01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66" y="3233669"/>
            <a:ext cx="3709573" cy="3405637"/>
          </a:xfrm>
          <a:prstGeom prst="rect">
            <a:avLst/>
          </a:prstGeom>
        </p:spPr>
      </p:pic>
    </p:spTree>
    <p:extLst>
      <p:ext uri="{BB962C8B-B14F-4D97-AF65-F5344CB8AC3E}">
        <p14:creationId xmlns:p14="http://schemas.microsoft.com/office/powerpoint/2010/main" val="51665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Design Tab – Asset Icons </a:t>
            </a:r>
          </a:p>
        </p:txBody>
      </p:sp>
      <p:sp>
        <p:nvSpPr>
          <p:cNvPr id="4" name="Content Placeholder 3"/>
          <p:cNvSpPr>
            <a:spLocks noGrp="1"/>
          </p:cNvSpPr>
          <p:nvPr>
            <p:ph idx="1"/>
          </p:nvPr>
        </p:nvSpPr>
        <p:spPr/>
        <p:txBody>
          <a:bodyPr/>
          <a:lstStyle/>
          <a:p>
            <a:r>
              <a:rPr lang="en-US" b="1" dirty="0"/>
              <a:t>Position Caption</a:t>
            </a:r>
          </a:p>
          <a:p>
            <a:pPr lvl="1"/>
            <a:r>
              <a:rPr lang="en-US" dirty="0"/>
              <a:t>Configure custom caption position</a:t>
            </a:r>
          </a:p>
          <a:p>
            <a:pPr lvl="1"/>
            <a:r>
              <a:rPr lang="en-US" dirty="0"/>
              <a:t>Useful when icon spacing is limited</a:t>
            </a:r>
          </a:p>
        </p:txBody>
      </p:sp>
      <p:pic>
        <p:nvPicPr>
          <p:cNvPr id="6" name="Picture 5">
            <a:extLst>
              <a:ext uri="{FF2B5EF4-FFF2-40B4-BE49-F238E27FC236}">
                <a16:creationId xmlns:a16="http://schemas.microsoft.com/office/drawing/2014/main" id="{451158BC-685C-4282-9195-1965CA124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600200"/>
            <a:ext cx="4137284" cy="4114800"/>
          </a:xfrm>
          <a:prstGeom prst="rect">
            <a:avLst/>
          </a:prstGeom>
          <a:ln>
            <a:solidFill>
              <a:schemeClr val="tx1"/>
            </a:solidFill>
          </a:ln>
        </p:spPr>
      </p:pic>
    </p:spTree>
    <p:extLst>
      <p:ext uri="{BB962C8B-B14F-4D97-AF65-F5344CB8AC3E}">
        <p14:creationId xmlns:p14="http://schemas.microsoft.com/office/powerpoint/2010/main" val="62868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3663-A9F6-491E-B075-CED0BD09C1BB}"/>
              </a:ext>
            </a:extLst>
          </p:cNvPr>
          <p:cNvSpPr>
            <a:spLocks noGrp="1"/>
          </p:cNvSpPr>
          <p:nvPr>
            <p:ph type="title"/>
          </p:nvPr>
        </p:nvSpPr>
        <p:spPr/>
        <p:txBody>
          <a:bodyPr/>
          <a:lstStyle/>
          <a:p>
            <a:r>
              <a:rPr lang="en-US" dirty="0"/>
              <a:t>Design Tab – Asset Icons </a:t>
            </a:r>
            <a:endParaRPr lang="en-CA" dirty="0"/>
          </a:p>
        </p:txBody>
      </p:sp>
      <p:sp>
        <p:nvSpPr>
          <p:cNvPr id="3" name="Content Placeholder 2">
            <a:extLst>
              <a:ext uri="{FF2B5EF4-FFF2-40B4-BE49-F238E27FC236}">
                <a16:creationId xmlns:a16="http://schemas.microsoft.com/office/drawing/2014/main" id="{19DF96A3-B0D8-44A1-8010-37DD736850D9}"/>
              </a:ext>
            </a:extLst>
          </p:cNvPr>
          <p:cNvSpPr>
            <a:spLocks noGrp="1"/>
          </p:cNvSpPr>
          <p:nvPr>
            <p:ph idx="1"/>
          </p:nvPr>
        </p:nvSpPr>
        <p:spPr>
          <a:xfrm>
            <a:off x="457200" y="1371600"/>
            <a:ext cx="3886200" cy="5105400"/>
          </a:xfrm>
        </p:spPr>
        <p:txBody>
          <a:bodyPr/>
          <a:lstStyle/>
          <a:p>
            <a:r>
              <a:rPr lang="en-US" b="1" dirty="0"/>
              <a:t>Locked Opacity</a:t>
            </a:r>
            <a:endParaRPr lang="en-CA" b="1" dirty="0"/>
          </a:p>
          <a:p>
            <a:pPr lvl="1"/>
            <a:r>
              <a:rPr lang="en-CA" dirty="0"/>
              <a:t>Configure the opacity of locked item groups.</a:t>
            </a:r>
          </a:p>
          <a:p>
            <a:pPr lvl="1"/>
            <a:r>
              <a:rPr lang="en-CA" dirty="0"/>
              <a:t>Assets and Drawing items can be locked in order to prevent any selection and changes to them.</a:t>
            </a:r>
          </a:p>
          <a:p>
            <a:pPr lvl="1"/>
            <a:r>
              <a:rPr lang="en-CA" dirty="0"/>
              <a:t>Reducing the opacity of these locked items can lessen visual clutter on maps when editing.</a:t>
            </a:r>
          </a:p>
        </p:txBody>
      </p:sp>
      <p:pic>
        <p:nvPicPr>
          <p:cNvPr id="5" name="Picture 4">
            <a:extLst>
              <a:ext uri="{FF2B5EF4-FFF2-40B4-BE49-F238E27FC236}">
                <a16:creationId xmlns:a16="http://schemas.microsoft.com/office/drawing/2014/main" id="{E0607EC5-1D3A-46C6-A7FB-040E10C20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24000"/>
            <a:ext cx="4063556" cy="437699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8572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Runtime</a:t>
            </a:r>
          </a:p>
        </p:txBody>
      </p:sp>
    </p:spTree>
    <p:extLst>
      <p:ext uri="{BB962C8B-B14F-4D97-AF65-F5344CB8AC3E}">
        <p14:creationId xmlns:p14="http://schemas.microsoft.com/office/powerpoint/2010/main" val="181315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Home Tab – Runtime</a:t>
            </a:r>
          </a:p>
        </p:txBody>
      </p:sp>
      <p:sp>
        <p:nvSpPr>
          <p:cNvPr id="4" name="Content Placeholder 3"/>
          <p:cNvSpPr>
            <a:spLocks noGrp="1"/>
          </p:cNvSpPr>
          <p:nvPr>
            <p:ph idx="1"/>
          </p:nvPr>
        </p:nvSpPr>
        <p:spPr/>
        <p:txBody>
          <a:bodyPr/>
          <a:lstStyle/>
          <a:p>
            <a:r>
              <a:rPr lang="en-US" b="1" dirty="0"/>
              <a:t>Run</a:t>
            </a:r>
          </a:p>
          <a:p>
            <a:pPr lvl="1"/>
            <a:r>
              <a:rPr lang="en-US" dirty="0"/>
              <a:t>Launch the current project in the Runtime application</a:t>
            </a:r>
          </a:p>
        </p:txBody>
      </p:sp>
      <p:pic>
        <p:nvPicPr>
          <p:cNvPr id="5" name="Picture 4">
            <a:extLst>
              <a:ext uri="{FF2B5EF4-FFF2-40B4-BE49-F238E27FC236}">
                <a16:creationId xmlns:a16="http://schemas.microsoft.com/office/drawing/2014/main" id="{246618E1-D5DD-443A-8392-50F87C844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24200"/>
            <a:ext cx="9144000" cy="1057922"/>
          </a:xfrm>
          <a:prstGeom prst="rect">
            <a:avLst/>
          </a:prstGeom>
        </p:spPr>
      </p:pic>
    </p:spTree>
    <p:extLst>
      <p:ext uri="{BB962C8B-B14F-4D97-AF65-F5344CB8AC3E}">
        <p14:creationId xmlns:p14="http://schemas.microsoft.com/office/powerpoint/2010/main" val="289261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Home Tab – Runtime</a:t>
            </a:r>
          </a:p>
        </p:txBody>
      </p:sp>
      <p:sp>
        <p:nvSpPr>
          <p:cNvPr id="4" name="Content Placeholder 3"/>
          <p:cNvSpPr>
            <a:spLocks noGrp="1"/>
          </p:cNvSpPr>
          <p:nvPr>
            <p:ph idx="1"/>
          </p:nvPr>
        </p:nvSpPr>
        <p:spPr/>
        <p:txBody>
          <a:bodyPr/>
          <a:lstStyle/>
          <a:p>
            <a:r>
              <a:rPr lang="en-US" b="1" dirty="0"/>
              <a:t>Simulate</a:t>
            </a:r>
          </a:p>
          <a:p>
            <a:pPr lvl="1"/>
            <a:r>
              <a:rPr lang="en-US" dirty="0"/>
              <a:t>Launch the current project in the Runtime application in simulation mode</a:t>
            </a:r>
          </a:p>
        </p:txBody>
      </p:sp>
      <p:pic>
        <p:nvPicPr>
          <p:cNvPr id="6" name="Picture 5">
            <a:extLst>
              <a:ext uri="{FF2B5EF4-FFF2-40B4-BE49-F238E27FC236}">
                <a16:creationId xmlns:a16="http://schemas.microsoft.com/office/drawing/2014/main" id="{1ABA5727-3F5B-4284-A7C8-84B047DE2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3124200"/>
            <a:ext cx="9144000" cy="1057922"/>
          </a:xfrm>
          <a:prstGeom prst="rect">
            <a:avLst/>
          </a:prstGeom>
        </p:spPr>
      </p:pic>
    </p:spTree>
    <p:extLst>
      <p:ext uri="{BB962C8B-B14F-4D97-AF65-F5344CB8AC3E}">
        <p14:creationId xmlns:p14="http://schemas.microsoft.com/office/powerpoint/2010/main" val="405004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Version Control</a:t>
            </a:r>
          </a:p>
        </p:txBody>
      </p:sp>
    </p:spTree>
    <p:extLst>
      <p:ext uri="{BB962C8B-B14F-4D97-AF65-F5344CB8AC3E}">
        <p14:creationId xmlns:p14="http://schemas.microsoft.com/office/powerpoint/2010/main" val="160800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Design Tabs</a:t>
            </a:r>
          </a:p>
        </p:txBody>
      </p:sp>
      <p:sp>
        <p:nvSpPr>
          <p:cNvPr id="4" name="Content Placeholder 3"/>
          <p:cNvSpPr>
            <a:spLocks noGrp="1"/>
          </p:cNvSpPr>
          <p:nvPr>
            <p:ph idx="1"/>
          </p:nvPr>
        </p:nvSpPr>
        <p:spPr/>
        <p:txBody>
          <a:bodyPr/>
          <a:lstStyle/>
          <a:p>
            <a:r>
              <a:rPr lang="en-US" dirty="0"/>
              <a:t>Most tasks are performed in tabs</a:t>
            </a:r>
          </a:p>
        </p:txBody>
      </p:sp>
      <p:pic>
        <p:nvPicPr>
          <p:cNvPr id="6" name="Picture 5">
            <a:extLst>
              <a:ext uri="{FF2B5EF4-FFF2-40B4-BE49-F238E27FC236}">
                <a16:creationId xmlns:a16="http://schemas.microsoft.com/office/drawing/2014/main" id="{8A98FD23-019D-42F3-9011-67E6CFE52C96}"/>
              </a:ext>
            </a:extLst>
          </p:cNvPr>
          <p:cNvPicPr>
            <a:picLocks noChangeAspect="1"/>
          </p:cNvPicPr>
          <p:nvPr/>
        </p:nvPicPr>
        <p:blipFill>
          <a:blip r:embed="rId2"/>
          <a:stretch>
            <a:fillRect/>
          </a:stretch>
        </p:blipFill>
        <p:spPr>
          <a:xfrm>
            <a:off x="2161838" y="3228889"/>
            <a:ext cx="4820323" cy="619211"/>
          </a:xfrm>
          <a:prstGeom prst="rect">
            <a:avLst/>
          </a:prstGeom>
        </p:spPr>
      </p:pic>
    </p:spTree>
    <p:extLst>
      <p:ext uri="{BB962C8B-B14F-4D97-AF65-F5344CB8AC3E}">
        <p14:creationId xmlns:p14="http://schemas.microsoft.com/office/powerpoint/2010/main" val="263158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Overview – Version Control </a:t>
            </a:r>
          </a:p>
        </p:txBody>
      </p:sp>
      <p:sp>
        <p:nvSpPr>
          <p:cNvPr id="4" name="Content Placeholder 3"/>
          <p:cNvSpPr>
            <a:spLocks noGrp="1"/>
          </p:cNvSpPr>
          <p:nvPr>
            <p:ph idx="1"/>
          </p:nvPr>
        </p:nvSpPr>
        <p:spPr/>
        <p:txBody>
          <a:bodyPr/>
          <a:lstStyle/>
          <a:p>
            <a:r>
              <a:rPr lang="en-US" dirty="0"/>
              <a:t>Allows you to create a repository to track project changes</a:t>
            </a:r>
          </a:p>
          <a:p>
            <a:pPr lvl="1"/>
            <a:r>
              <a:rPr lang="en-US" dirty="0"/>
              <a:t>Commit new changes</a:t>
            </a:r>
          </a:p>
          <a:p>
            <a:pPr lvl="1"/>
            <a:r>
              <a:rPr lang="en-US" dirty="0"/>
              <a:t>Sync changes made to repository</a:t>
            </a:r>
          </a:p>
          <a:p>
            <a:pPr lvl="1"/>
            <a:r>
              <a:rPr lang="en-US" dirty="0"/>
              <a:t>Revert to previous versions</a:t>
            </a:r>
          </a:p>
          <a:p>
            <a:r>
              <a:rPr lang="en-US" dirty="0"/>
              <a:t>Repository can be located on local machine or on remote server</a:t>
            </a:r>
          </a:p>
        </p:txBody>
      </p:sp>
      <p:pic>
        <p:nvPicPr>
          <p:cNvPr id="5" name="Picture 4">
            <a:extLst>
              <a:ext uri="{FF2B5EF4-FFF2-40B4-BE49-F238E27FC236}">
                <a16:creationId xmlns:a16="http://schemas.microsoft.com/office/drawing/2014/main" id="{1C30E055-6442-4006-9E15-B0B450AACDCE}"/>
              </a:ext>
            </a:extLst>
          </p:cNvPr>
          <p:cNvPicPr>
            <a:picLocks noChangeAspect="1"/>
          </p:cNvPicPr>
          <p:nvPr/>
        </p:nvPicPr>
        <p:blipFill>
          <a:blip r:embed="rId2"/>
          <a:stretch>
            <a:fillRect/>
          </a:stretch>
        </p:blipFill>
        <p:spPr>
          <a:xfrm>
            <a:off x="228600" y="3835221"/>
            <a:ext cx="8686800" cy="790374"/>
          </a:xfrm>
          <a:prstGeom prst="rect">
            <a:avLst/>
          </a:prstGeom>
        </p:spPr>
      </p:pic>
      <p:pic>
        <p:nvPicPr>
          <p:cNvPr id="6" name="Picture 5">
            <a:extLst>
              <a:ext uri="{FF2B5EF4-FFF2-40B4-BE49-F238E27FC236}">
                <a16:creationId xmlns:a16="http://schemas.microsoft.com/office/drawing/2014/main" id="{7043EF5E-4B8F-40C3-A4C3-C3D2E52AEA3C}"/>
              </a:ext>
            </a:extLst>
          </p:cNvPr>
          <p:cNvPicPr>
            <a:picLocks noChangeAspect="1"/>
          </p:cNvPicPr>
          <p:nvPr/>
        </p:nvPicPr>
        <p:blipFill>
          <a:blip r:embed="rId3"/>
          <a:stretch>
            <a:fillRect/>
          </a:stretch>
        </p:blipFill>
        <p:spPr>
          <a:xfrm>
            <a:off x="3810000" y="4852423"/>
            <a:ext cx="4372585" cy="1638529"/>
          </a:xfrm>
          <a:prstGeom prst="rect">
            <a:avLst/>
          </a:prstGeom>
        </p:spPr>
      </p:pic>
    </p:spTree>
    <p:extLst>
      <p:ext uri="{BB962C8B-B14F-4D97-AF65-F5344CB8AC3E}">
        <p14:creationId xmlns:p14="http://schemas.microsoft.com/office/powerpoint/2010/main" val="27241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Home Tab – Version Control </a:t>
            </a:r>
          </a:p>
        </p:txBody>
      </p:sp>
      <p:sp>
        <p:nvSpPr>
          <p:cNvPr id="4" name="Content Placeholder 3"/>
          <p:cNvSpPr>
            <a:spLocks noGrp="1"/>
          </p:cNvSpPr>
          <p:nvPr>
            <p:ph idx="1"/>
          </p:nvPr>
        </p:nvSpPr>
        <p:spPr>
          <a:xfrm>
            <a:off x="457200" y="1295400"/>
            <a:ext cx="2590800" cy="5105400"/>
          </a:xfrm>
        </p:spPr>
        <p:txBody>
          <a:bodyPr/>
          <a:lstStyle/>
          <a:p>
            <a:r>
              <a:rPr lang="en-US" dirty="0"/>
              <a:t>Project Browser</a:t>
            </a:r>
          </a:p>
          <a:p>
            <a:pPr lvl="1"/>
            <a:r>
              <a:rPr lang="en-US" dirty="0"/>
              <a:t>Accessible once connected to a Repo</a:t>
            </a:r>
          </a:p>
        </p:txBody>
      </p:sp>
      <p:pic>
        <p:nvPicPr>
          <p:cNvPr id="5" name="Picture 4">
            <a:extLst>
              <a:ext uri="{FF2B5EF4-FFF2-40B4-BE49-F238E27FC236}">
                <a16:creationId xmlns:a16="http://schemas.microsoft.com/office/drawing/2014/main" id="{C1EAA9EC-6FC8-4ED5-BEF1-0DB0AAA7BA6F}"/>
              </a:ext>
            </a:extLst>
          </p:cNvPr>
          <p:cNvPicPr>
            <a:picLocks noChangeAspect="1"/>
          </p:cNvPicPr>
          <p:nvPr/>
        </p:nvPicPr>
        <p:blipFill>
          <a:blip r:embed="rId2"/>
          <a:stretch>
            <a:fillRect/>
          </a:stretch>
        </p:blipFill>
        <p:spPr>
          <a:xfrm>
            <a:off x="2914254" y="1414749"/>
            <a:ext cx="5772546" cy="5019101"/>
          </a:xfrm>
          <a:prstGeom prst="rect">
            <a:avLst/>
          </a:prstGeom>
        </p:spPr>
      </p:pic>
    </p:spTree>
    <p:extLst>
      <p:ext uri="{BB962C8B-B14F-4D97-AF65-F5344CB8AC3E}">
        <p14:creationId xmlns:p14="http://schemas.microsoft.com/office/powerpoint/2010/main" val="292571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Home Tab – Version Control </a:t>
            </a:r>
          </a:p>
        </p:txBody>
      </p:sp>
      <p:sp>
        <p:nvSpPr>
          <p:cNvPr id="4" name="Content Placeholder 3"/>
          <p:cNvSpPr>
            <a:spLocks noGrp="1"/>
          </p:cNvSpPr>
          <p:nvPr>
            <p:ph idx="1"/>
          </p:nvPr>
        </p:nvSpPr>
        <p:spPr/>
        <p:txBody>
          <a:bodyPr/>
          <a:lstStyle/>
          <a:p>
            <a:r>
              <a:rPr lang="en-US" dirty="0"/>
              <a:t>Commit</a:t>
            </a:r>
          </a:p>
          <a:p>
            <a:pPr lvl="1"/>
            <a:r>
              <a:rPr lang="en-US" dirty="0"/>
              <a:t>Saves the current project changes to the local repository</a:t>
            </a:r>
          </a:p>
          <a:p>
            <a:pPr lvl="1"/>
            <a:r>
              <a:rPr lang="en-US" dirty="0"/>
              <a:t>Commits will be sent to remote once they are synched</a:t>
            </a:r>
          </a:p>
        </p:txBody>
      </p:sp>
      <p:pic>
        <p:nvPicPr>
          <p:cNvPr id="5" name="Picture 4">
            <a:extLst>
              <a:ext uri="{FF2B5EF4-FFF2-40B4-BE49-F238E27FC236}">
                <a16:creationId xmlns:a16="http://schemas.microsoft.com/office/drawing/2014/main" id="{5F55C37C-1842-4282-B82B-328098F75D64}"/>
              </a:ext>
            </a:extLst>
          </p:cNvPr>
          <p:cNvPicPr>
            <a:picLocks noChangeAspect="1"/>
          </p:cNvPicPr>
          <p:nvPr/>
        </p:nvPicPr>
        <p:blipFill>
          <a:blip r:embed="rId2"/>
          <a:stretch>
            <a:fillRect/>
          </a:stretch>
        </p:blipFill>
        <p:spPr>
          <a:xfrm>
            <a:off x="2204707" y="2590800"/>
            <a:ext cx="4734586" cy="2819794"/>
          </a:xfrm>
          <a:prstGeom prst="rect">
            <a:avLst/>
          </a:prstGeom>
        </p:spPr>
      </p:pic>
    </p:spTree>
    <p:extLst>
      <p:ext uri="{BB962C8B-B14F-4D97-AF65-F5344CB8AC3E}">
        <p14:creationId xmlns:p14="http://schemas.microsoft.com/office/powerpoint/2010/main" val="269828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Home Tab – Version Control </a:t>
            </a:r>
          </a:p>
        </p:txBody>
      </p:sp>
      <p:sp>
        <p:nvSpPr>
          <p:cNvPr id="4" name="Content Placeholder 3"/>
          <p:cNvSpPr>
            <a:spLocks noGrp="1"/>
          </p:cNvSpPr>
          <p:nvPr>
            <p:ph idx="1"/>
          </p:nvPr>
        </p:nvSpPr>
        <p:spPr/>
        <p:txBody>
          <a:bodyPr/>
          <a:lstStyle/>
          <a:p>
            <a:r>
              <a:rPr lang="en-US" dirty="0"/>
              <a:t>Sync</a:t>
            </a:r>
          </a:p>
          <a:p>
            <a:pPr lvl="1"/>
            <a:r>
              <a:rPr lang="en-US" dirty="0"/>
              <a:t>Syncs current project with the remote</a:t>
            </a:r>
          </a:p>
          <a:p>
            <a:pPr lvl="1"/>
            <a:r>
              <a:rPr lang="en-US" dirty="0"/>
              <a:t>Removes any </a:t>
            </a:r>
            <a:r>
              <a:rPr lang="en-US"/>
              <a:t>changes that have not been committed</a:t>
            </a:r>
          </a:p>
        </p:txBody>
      </p:sp>
    </p:spTree>
    <p:extLst>
      <p:ext uri="{BB962C8B-B14F-4D97-AF65-F5344CB8AC3E}">
        <p14:creationId xmlns:p14="http://schemas.microsoft.com/office/powerpoint/2010/main" val="253962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Home Tab – Version Control </a:t>
            </a:r>
          </a:p>
        </p:txBody>
      </p:sp>
      <p:sp>
        <p:nvSpPr>
          <p:cNvPr id="4" name="Content Placeholder 3"/>
          <p:cNvSpPr>
            <a:spLocks noGrp="1"/>
          </p:cNvSpPr>
          <p:nvPr>
            <p:ph idx="1"/>
          </p:nvPr>
        </p:nvSpPr>
        <p:spPr/>
        <p:txBody>
          <a:bodyPr/>
          <a:lstStyle/>
          <a:p>
            <a:r>
              <a:rPr lang="en-US" dirty="0"/>
              <a:t>Version History</a:t>
            </a:r>
          </a:p>
        </p:txBody>
      </p:sp>
      <p:pic>
        <p:nvPicPr>
          <p:cNvPr id="6" name="Picture 5">
            <a:extLst>
              <a:ext uri="{FF2B5EF4-FFF2-40B4-BE49-F238E27FC236}">
                <a16:creationId xmlns:a16="http://schemas.microsoft.com/office/drawing/2014/main" id="{D63406DB-879F-4A95-8768-AB412BAD89DF}"/>
              </a:ext>
            </a:extLst>
          </p:cNvPr>
          <p:cNvPicPr>
            <a:picLocks noChangeAspect="1"/>
          </p:cNvPicPr>
          <p:nvPr/>
        </p:nvPicPr>
        <p:blipFill>
          <a:blip r:embed="rId2"/>
          <a:stretch>
            <a:fillRect/>
          </a:stretch>
        </p:blipFill>
        <p:spPr>
          <a:xfrm>
            <a:off x="1180626" y="2057400"/>
            <a:ext cx="6782747" cy="3315163"/>
          </a:xfrm>
          <a:prstGeom prst="rect">
            <a:avLst/>
          </a:prstGeom>
        </p:spPr>
      </p:pic>
    </p:spTree>
    <p:extLst>
      <p:ext uri="{BB962C8B-B14F-4D97-AF65-F5344CB8AC3E}">
        <p14:creationId xmlns:p14="http://schemas.microsoft.com/office/powerpoint/2010/main" val="171784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Publication</a:t>
            </a:r>
          </a:p>
        </p:txBody>
      </p:sp>
    </p:spTree>
    <p:extLst>
      <p:ext uri="{BB962C8B-B14F-4D97-AF65-F5344CB8AC3E}">
        <p14:creationId xmlns:p14="http://schemas.microsoft.com/office/powerpoint/2010/main" val="216154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Home Tab – Publication</a:t>
            </a:r>
          </a:p>
        </p:txBody>
      </p:sp>
      <p:sp>
        <p:nvSpPr>
          <p:cNvPr id="4" name="Content Placeholder 3"/>
          <p:cNvSpPr>
            <a:spLocks noGrp="1"/>
          </p:cNvSpPr>
          <p:nvPr>
            <p:ph idx="1"/>
          </p:nvPr>
        </p:nvSpPr>
        <p:spPr>
          <a:xfrm>
            <a:off x="457200" y="1371600"/>
            <a:ext cx="3733800" cy="3848988"/>
          </a:xfrm>
        </p:spPr>
        <p:txBody>
          <a:bodyPr>
            <a:normAutofit fontScale="92500"/>
          </a:bodyPr>
          <a:lstStyle/>
          <a:p>
            <a:r>
              <a:rPr lang="en-US" b="1" dirty="0"/>
              <a:t>Publish Project</a:t>
            </a:r>
          </a:p>
          <a:p>
            <a:pPr lvl="1"/>
            <a:r>
              <a:rPr lang="en-US" dirty="0"/>
              <a:t>Copies the current project to Workstation</a:t>
            </a:r>
          </a:p>
          <a:p>
            <a:pPr lvl="1"/>
            <a:r>
              <a:rPr lang="en-US" dirty="0"/>
              <a:t>Shows current status of each Workstation’s published project (white = current, red = outdated/fault)</a:t>
            </a:r>
          </a:p>
          <a:p>
            <a:pPr lvl="1"/>
            <a:r>
              <a:rPr lang="en-US" dirty="0"/>
              <a:t>If required, Runtime will restart</a:t>
            </a:r>
          </a:p>
          <a:p>
            <a:pPr lvl="1"/>
            <a:r>
              <a:rPr lang="en-US" dirty="0"/>
              <a:t>When Runtime.exe is launched, Runtime will load the most recently published project</a:t>
            </a:r>
          </a:p>
        </p:txBody>
      </p:sp>
      <p:pic>
        <p:nvPicPr>
          <p:cNvPr id="8" name="Picture 7">
            <a:extLst>
              <a:ext uri="{FF2B5EF4-FFF2-40B4-BE49-F238E27FC236}">
                <a16:creationId xmlns:a16="http://schemas.microsoft.com/office/drawing/2014/main" id="{5279D668-20AD-47A3-A1FF-665B1049FE31}"/>
              </a:ext>
            </a:extLst>
          </p:cNvPr>
          <p:cNvPicPr>
            <a:picLocks noChangeAspect="1"/>
          </p:cNvPicPr>
          <p:nvPr/>
        </p:nvPicPr>
        <p:blipFill>
          <a:blip r:embed="rId2"/>
          <a:stretch>
            <a:fillRect/>
          </a:stretch>
        </p:blipFill>
        <p:spPr>
          <a:xfrm>
            <a:off x="4193237" y="1219200"/>
            <a:ext cx="4794216" cy="4001388"/>
          </a:xfrm>
          <a:prstGeom prst="rect">
            <a:avLst/>
          </a:prstGeom>
        </p:spPr>
      </p:pic>
      <p:pic>
        <p:nvPicPr>
          <p:cNvPr id="6" name="Picture 5">
            <a:extLst>
              <a:ext uri="{FF2B5EF4-FFF2-40B4-BE49-F238E27FC236}">
                <a16:creationId xmlns:a16="http://schemas.microsoft.com/office/drawing/2014/main" id="{5E69738B-07A5-45F4-BD45-40A656325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2133"/>
            <a:ext cx="9144000" cy="1057922"/>
          </a:xfrm>
          <a:prstGeom prst="rect">
            <a:avLst/>
          </a:prstGeom>
        </p:spPr>
      </p:pic>
    </p:spTree>
    <p:extLst>
      <p:ext uri="{BB962C8B-B14F-4D97-AF65-F5344CB8AC3E}">
        <p14:creationId xmlns:p14="http://schemas.microsoft.com/office/powerpoint/2010/main" val="134227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Find</a:t>
            </a:r>
          </a:p>
        </p:txBody>
      </p:sp>
    </p:spTree>
    <p:extLst>
      <p:ext uri="{BB962C8B-B14F-4D97-AF65-F5344CB8AC3E}">
        <p14:creationId xmlns:p14="http://schemas.microsoft.com/office/powerpoint/2010/main" val="89824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Home Tab – Search </a:t>
            </a:r>
          </a:p>
        </p:txBody>
      </p:sp>
      <p:sp>
        <p:nvSpPr>
          <p:cNvPr id="4" name="Content Placeholder 3"/>
          <p:cNvSpPr>
            <a:spLocks noGrp="1"/>
          </p:cNvSpPr>
          <p:nvPr>
            <p:ph idx="1"/>
          </p:nvPr>
        </p:nvSpPr>
        <p:spPr>
          <a:xfrm>
            <a:off x="457200" y="1371600"/>
            <a:ext cx="3429000" cy="5105400"/>
          </a:xfrm>
        </p:spPr>
        <p:txBody>
          <a:bodyPr/>
          <a:lstStyle/>
          <a:p>
            <a:r>
              <a:rPr lang="en-US" b="1" dirty="0"/>
              <a:t>Find</a:t>
            </a:r>
          </a:p>
          <a:p>
            <a:pPr lvl="1"/>
            <a:r>
              <a:rPr lang="en-US" dirty="0"/>
              <a:t>Find specific strings throughout the project</a:t>
            </a:r>
          </a:p>
          <a:p>
            <a:pPr lvl="1"/>
            <a:r>
              <a:rPr lang="en-US" dirty="0"/>
              <a:t>Advanced searching with regular expressions</a:t>
            </a:r>
          </a:p>
        </p:txBody>
      </p:sp>
      <p:pic>
        <p:nvPicPr>
          <p:cNvPr id="6" name="Picture 5">
            <a:extLst>
              <a:ext uri="{FF2B5EF4-FFF2-40B4-BE49-F238E27FC236}">
                <a16:creationId xmlns:a16="http://schemas.microsoft.com/office/drawing/2014/main" id="{3F56F9EE-7AE8-4457-B784-924553580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7249"/>
            <a:ext cx="9144000" cy="1057922"/>
          </a:xfrm>
          <a:prstGeom prst="rect">
            <a:avLst/>
          </a:prstGeom>
        </p:spPr>
      </p:pic>
      <p:pic>
        <p:nvPicPr>
          <p:cNvPr id="2" name="Picture 1">
            <a:extLst>
              <a:ext uri="{FF2B5EF4-FFF2-40B4-BE49-F238E27FC236}">
                <a16:creationId xmlns:a16="http://schemas.microsoft.com/office/drawing/2014/main" id="{8599DD58-9F41-4DE6-BFC5-CEAE1791701B}"/>
              </a:ext>
            </a:extLst>
          </p:cNvPr>
          <p:cNvPicPr>
            <a:picLocks noChangeAspect="1"/>
          </p:cNvPicPr>
          <p:nvPr/>
        </p:nvPicPr>
        <p:blipFill>
          <a:blip r:embed="rId3"/>
          <a:stretch>
            <a:fillRect/>
          </a:stretch>
        </p:blipFill>
        <p:spPr>
          <a:xfrm>
            <a:off x="3903945" y="1239033"/>
            <a:ext cx="5078377" cy="3429553"/>
          </a:xfrm>
          <a:prstGeom prst="rect">
            <a:avLst/>
          </a:prstGeom>
        </p:spPr>
      </p:pic>
    </p:spTree>
    <p:extLst>
      <p:ext uri="{BB962C8B-B14F-4D97-AF65-F5344CB8AC3E}">
        <p14:creationId xmlns:p14="http://schemas.microsoft.com/office/powerpoint/2010/main" val="1787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Layout</a:t>
            </a:r>
          </a:p>
        </p:txBody>
      </p:sp>
    </p:spTree>
    <p:extLst>
      <p:ext uri="{BB962C8B-B14F-4D97-AF65-F5344CB8AC3E}">
        <p14:creationId xmlns:p14="http://schemas.microsoft.com/office/powerpoint/2010/main" val="303889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IPFusion Help</a:t>
            </a:r>
          </a:p>
        </p:txBody>
      </p:sp>
    </p:spTree>
    <p:extLst>
      <p:ext uri="{BB962C8B-B14F-4D97-AF65-F5344CB8AC3E}">
        <p14:creationId xmlns:p14="http://schemas.microsoft.com/office/powerpoint/2010/main" val="401865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77A10-E495-40B3-A485-E9C68C3BB681}"/>
              </a:ext>
            </a:extLst>
          </p:cNvPr>
          <p:cNvSpPr>
            <a:spLocks noGrp="1"/>
          </p:cNvSpPr>
          <p:nvPr>
            <p:ph type="title"/>
          </p:nvPr>
        </p:nvSpPr>
        <p:spPr/>
        <p:txBody>
          <a:bodyPr/>
          <a:lstStyle/>
          <a:p>
            <a:r>
              <a:rPr lang="en-US" dirty="0"/>
              <a:t>View Tab – Layout</a:t>
            </a:r>
            <a:endParaRPr lang="en-CA" dirty="0"/>
          </a:p>
        </p:txBody>
      </p:sp>
      <p:sp>
        <p:nvSpPr>
          <p:cNvPr id="8" name="Content Placeholder 2">
            <a:extLst>
              <a:ext uri="{FF2B5EF4-FFF2-40B4-BE49-F238E27FC236}">
                <a16:creationId xmlns:a16="http://schemas.microsoft.com/office/drawing/2014/main" id="{E3E2E61F-CEAE-4AFF-A2DD-58EDC98D4BE0}"/>
              </a:ext>
            </a:extLst>
          </p:cNvPr>
          <p:cNvSpPr txBox="1">
            <a:spLocks/>
          </p:cNvSpPr>
          <p:nvPr/>
        </p:nvSpPr>
        <p:spPr>
          <a:xfrm>
            <a:off x="457200" y="1371600"/>
            <a:ext cx="7924800" cy="5105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CA" b="1" dirty="0"/>
              <a:t>Reset Designer Layout </a:t>
            </a:r>
            <a:r>
              <a:rPr lang="en-CA" dirty="0"/>
              <a:t>— Sets layout back to default settings</a:t>
            </a:r>
            <a:endParaRPr lang="en-CA" b="1" dirty="0"/>
          </a:p>
        </p:txBody>
      </p:sp>
      <p:pic>
        <p:nvPicPr>
          <p:cNvPr id="5" name="Picture 4">
            <a:extLst>
              <a:ext uri="{FF2B5EF4-FFF2-40B4-BE49-F238E27FC236}">
                <a16:creationId xmlns:a16="http://schemas.microsoft.com/office/drawing/2014/main" id="{5E74EEE3-6E53-46BC-B9DA-32B69F213AD0}"/>
              </a:ext>
            </a:extLst>
          </p:cNvPr>
          <p:cNvPicPr>
            <a:picLocks noChangeAspect="1"/>
          </p:cNvPicPr>
          <p:nvPr/>
        </p:nvPicPr>
        <p:blipFill>
          <a:blip r:embed="rId2"/>
          <a:stretch>
            <a:fillRect/>
          </a:stretch>
        </p:blipFill>
        <p:spPr>
          <a:xfrm>
            <a:off x="2441567" y="3103115"/>
            <a:ext cx="4260866" cy="1642370"/>
          </a:xfrm>
          <a:prstGeom prst="rect">
            <a:avLst/>
          </a:prstGeom>
        </p:spPr>
      </p:pic>
    </p:spTree>
    <p:extLst>
      <p:ext uri="{BB962C8B-B14F-4D97-AF65-F5344CB8AC3E}">
        <p14:creationId xmlns:p14="http://schemas.microsoft.com/office/powerpoint/2010/main" val="149413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Security</a:t>
            </a:r>
          </a:p>
        </p:txBody>
      </p:sp>
    </p:spTree>
    <p:extLst>
      <p:ext uri="{BB962C8B-B14F-4D97-AF65-F5344CB8AC3E}">
        <p14:creationId xmlns:p14="http://schemas.microsoft.com/office/powerpoint/2010/main" val="12728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Home Tab – Security</a:t>
            </a:r>
          </a:p>
        </p:txBody>
      </p:sp>
      <p:pic>
        <p:nvPicPr>
          <p:cNvPr id="6" name="Picture 5">
            <a:extLst>
              <a:ext uri="{FF2B5EF4-FFF2-40B4-BE49-F238E27FC236}">
                <a16:creationId xmlns:a16="http://schemas.microsoft.com/office/drawing/2014/main" id="{AC9138CA-1539-427A-BB87-D3CDC45EB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5947"/>
            <a:ext cx="9144000" cy="1057922"/>
          </a:xfrm>
          <a:prstGeom prst="rect">
            <a:avLst/>
          </a:prstGeom>
        </p:spPr>
      </p:pic>
      <p:pic>
        <p:nvPicPr>
          <p:cNvPr id="2" name="Picture 1">
            <a:extLst>
              <a:ext uri="{FF2B5EF4-FFF2-40B4-BE49-F238E27FC236}">
                <a16:creationId xmlns:a16="http://schemas.microsoft.com/office/drawing/2014/main" id="{CC70D011-D07A-4703-BB26-566E75644A85}"/>
              </a:ext>
            </a:extLst>
          </p:cNvPr>
          <p:cNvPicPr>
            <a:picLocks noChangeAspect="1"/>
          </p:cNvPicPr>
          <p:nvPr/>
        </p:nvPicPr>
        <p:blipFill>
          <a:blip r:embed="rId3"/>
          <a:stretch>
            <a:fillRect/>
          </a:stretch>
        </p:blipFill>
        <p:spPr>
          <a:xfrm>
            <a:off x="1685985" y="2577609"/>
            <a:ext cx="5772030" cy="3553045"/>
          </a:xfrm>
          <a:prstGeom prst="rect">
            <a:avLst/>
          </a:prstGeom>
        </p:spPr>
      </p:pic>
    </p:spTree>
    <p:extLst>
      <p:ext uri="{BB962C8B-B14F-4D97-AF65-F5344CB8AC3E}">
        <p14:creationId xmlns:p14="http://schemas.microsoft.com/office/powerpoint/2010/main" val="39180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2200275"/>
          </a:xfrm>
        </p:spPr>
        <p:txBody>
          <a:bodyPr/>
          <a:lstStyle/>
          <a:p>
            <a:r>
              <a:rPr lang="en-US" dirty="0"/>
              <a:t>Language Manager</a:t>
            </a:r>
          </a:p>
        </p:txBody>
      </p:sp>
    </p:spTree>
    <p:extLst>
      <p:ext uri="{BB962C8B-B14F-4D97-AF65-F5344CB8AC3E}">
        <p14:creationId xmlns:p14="http://schemas.microsoft.com/office/powerpoint/2010/main" val="75514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Home Tab – Edit Language</a:t>
            </a:r>
          </a:p>
        </p:txBody>
      </p:sp>
      <p:pic>
        <p:nvPicPr>
          <p:cNvPr id="5" name="Picture 4">
            <a:extLst>
              <a:ext uri="{FF2B5EF4-FFF2-40B4-BE49-F238E27FC236}">
                <a16:creationId xmlns:a16="http://schemas.microsoft.com/office/drawing/2014/main" id="{5F42F483-851A-475E-88CE-97A7732C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1057922"/>
          </a:xfrm>
          <a:prstGeom prst="rect">
            <a:avLst/>
          </a:prstGeom>
        </p:spPr>
      </p:pic>
      <p:pic>
        <p:nvPicPr>
          <p:cNvPr id="2" name="Picture 1">
            <a:extLst>
              <a:ext uri="{FF2B5EF4-FFF2-40B4-BE49-F238E27FC236}">
                <a16:creationId xmlns:a16="http://schemas.microsoft.com/office/drawing/2014/main" id="{A32F64F1-B0FC-4812-AD07-C2D733161B6D}"/>
              </a:ext>
            </a:extLst>
          </p:cNvPr>
          <p:cNvPicPr>
            <a:picLocks noChangeAspect="1"/>
          </p:cNvPicPr>
          <p:nvPr/>
        </p:nvPicPr>
        <p:blipFill>
          <a:blip r:embed="rId3"/>
          <a:stretch>
            <a:fillRect/>
          </a:stretch>
        </p:blipFill>
        <p:spPr>
          <a:xfrm>
            <a:off x="1628576" y="2429522"/>
            <a:ext cx="5886847" cy="3411633"/>
          </a:xfrm>
          <a:prstGeom prst="rect">
            <a:avLst/>
          </a:prstGeom>
        </p:spPr>
      </p:pic>
    </p:spTree>
    <p:extLst>
      <p:ext uri="{BB962C8B-B14F-4D97-AF65-F5344CB8AC3E}">
        <p14:creationId xmlns:p14="http://schemas.microsoft.com/office/powerpoint/2010/main" val="41946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752600"/>
            <a:ext cx="7772400" cy="2200275"/>
          </a:xfrm>
        </p:spPr>
        <p:txBody>
          <a:bodyPr>
            <a:normAutofit/>
          </a:bodyPr>
          <a:lstStyle/>
          <a:p>
            <a:r>
              <a:rPr lang="en-US" dirty="0"/>
              <a:t>Module 2 Complete</a:t>
            </a:r>
          </a:p>
        </p:txBody>
      </p:sp>
    </p:spTree>
    <p:extLst>
      <p:ext uri="{BB962C8B-B14F-4D97-AF65-F5344CB8AC3E}">
        <p14:creationId xmlns:p14="http://schemas.microsoft.com/office/powerpoint/2010/main" val="7614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View Tab – Help</a:t>
            </a:r>
          </a:p>
        </p:txBody>
      </p:sp>
      <p:sp>
        <p:nvSpPr>
          <p:cNvPr id="4" name="Content Placeholder 3"/>
          <p:cNvSpPr>
            <a:spLocks noGrp="1"/>
          </p:cNvSpPr>
          <p:nvPr>
            <p:ph idx="1"/>
          </p:nvPr>
        </p:nvSpPr>
        <p:spPr>
          <a:xfrm>
            <a:off x="457199" y="1371600"/>
            <a:ext cx="8239125" cy="5105400"/>
          </a:xfrm>
        </p:spPr>
        <p:txBody>
          <a:bodyPr/>
          <a:lstStyle/>
          <a:p>
            <a:r>
              <a:rPr lang="en-US" dirty="0"/>
              <a:t>Open Designer user guide</a:t>
            </a:r>
          </a:p>
          <a:p>
            <a:r>
              <a:rPr lang="en-US" dirty="0"/>
              <a:t>F1 Context-sensitive help</a:t>
            </a:r>
          </a:p>
        </p:txBody>
      </p:sp>
      <p:pic>
        <p:nvPicPr>
          <p:cNvPr id="5" name="Picture 4">
            <a:extLst>
              <a:ext uri="{FF2B5EF4-FFF2-40B4-BE49-F238E27FC236}">
                <a16:creationId xmlns:a16="http://schemas.microsoft.com/office/drawing/2014/main" id="{4E627489-127F-488F-AB28-E8269F7D94AA}"/>
              </a:ext>
            </a:extLst>
          </p:cNvPr>
          <p:cNvPicPr>
            <a:picLocks noChangeAspect="1"/>
          </p:cNvPicPr>
          <p:nvPr/>
        </p:nvPicPr>
        <p:blipFill>
          <a:blip r:embed="rId2"/>
          <a:stretch>
            <a:fillRect/>
          </a:stretch>
        </p:blipFill>
        <p:spPr>
          <a:xfrm>
            <a:off x="5897327" y="914400"/>
            <a:ext cx="2534004" cy="1371791"/>
          </a:xfrm>
          <a:prstGeom prst="rect">
            <a:avLst/>
          </a:prstGeom>
        </p:spPr>
      </p:pic>
      <p:pic>
        <p:nvPicPr>
          <p:cNvPr id="6" name="Picture 5">
            <a:extLst>
              <a:ext uri="{FF2B5EF4-FFF2-40B4-BE49-F238E27FC236}">
                <a16:creationId xmlns:a16="http://schemas.microsoft.com/office/drawing/2014/main" id="{B78524DB-CF82-4D8A-8A7E-44D2F723E5A5}"/>
              </a:ext>
            </a:extLst>
          </p:cNvPr>
          <p:cNvPicPr>
            <a:picLocks noChangeAspect="1"/>
          </p:cNvPicPr>
          <p:nvPr/>
        </p:nvPicPr>
        <p:blipFill>
          <a:blip r:embed="rId3"/>
          <a:stretch>
            <a:fillRect/>
          </a:stretch>
        </p:blipFill>
        <p:spPr>
          <a:xfrm>
            <a:off x="1333500" y="2743200"/>
            <a:ext cx="6477000" cy="2872291"/>
          </a:xfrm>
          <a:prstGeom prst="rect">
            <a:avLst/>
          </a:prstGeom>
        </p:spPr>
      </p:pic>
    </p:spTree>
    <p:extLst>
      <p:ext uri="{BB962C8B-B14F-4D97-AF65-F5344CB8AC3E}">
        <p14:creationId xmlns:p14="http://schemas.microsoft.com/office/powerpoint/2010/main" val="5271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PFusionTheme">
  <a:themeElements>
    <a:clrScheme name="Custom 2">
      <a:dk1>
        <a:sysClr val="windowText" lastClr="000000"/>
      </a:dk1>
      <a:lt1>
        <a:sysClr val="window" lastClr="FFFFFF"/>
      </a:lt1>
      <a:dk2>
        <a:srgbClr val="323232"/>
      </a:dk2>
      <a:lt2>
        <a:srgbClr val="E5C243"/>
      </a:lt2>
      <a:accent1>
        <a:srgbClr val="A5300F"/>
      </a:accent1>
      <a:accent2>
        <a:srgbClr val="B94700"/>
      </a:accent2>
      <a:accent3>
        <a:srgbClr val="E19825"/>
      </a:accent3>
      <a:accent4>
        <a:srgbClr val="B19C7D"/>
      </a:accent4>
      <a:accent5>
        <a:srgbClr val="7F5F52"/>
      </a:accent5>
      <a:accent6>
        <a:srgbClr val="B27D49"/>
      </a:accent6>
      <a:hlink>
        <a:srgbClr val="6B9F25"/>
      </a:hlink>
      <a:folHlink>
        <a:srgbClr val="B26B02"/>
      </a:folHlink>
    </a:clrScheme>
    <a:fontScheme name="Custom 3">
      <a:majorFont>
        <a:latin typeface="Calibri"/>
        <a:ea typeface=""/>
        <a:cs typeface=""/>
      </a:majorFont>
      <a:minorFont>
        <a:latin typeface="Calibri"/>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IPFusionTheme" id="{6DD0CF2D-F76D-4FE0-A30D-65FCF0830346}" vid="{D10817AD-FA64-401F-8660-E95FFFE673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3DBEA13DF96F44A7CAE022C969308A" ma:contentTypeVersion="14" ma:contentTypeDescription="Create a new document." ma:contentTypeScope="" ma:versionID="19fa9d48c27cad85fe6c71ec5dcd8e46">
  <xsd:schema xmlns:xsd="http://www.w3.org/2001/XMLSchema" xmlns:xs="http://www.w3.org/2001/XMLSchema" xmlns:p="http://schemas.microsoft.com/office/2006/metadata/properties" xmlns:ns2="becab749-c04a-4109-a0a0-2e284a483d2a" xmlns:ns3="bdb7d3d8-cd9b-47ef-bfb5-4cd34af3f5dc" targetNamespace="http://schemas.microsoft.com/office/2006/metadata/properties" ma:root="true" ma:fieldsID="01044566f3c2e4f173583bbe58f213b6" ns2:_="" ns3:_="">
    <xsd:import namespace="becab749-c04a-4109-a0a0-2e284a483d2a"/>
    <xsd:import namespace="bdb7d3d8-cd9b-47ef-bfb5-4cd34af3f5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cab749-c04a-4109-a0a0-2e284a483d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Note" ma:index="21" nillable="true" ma:displayName="Note " ma:description="Purpose " ma:format="Dropdown" ma:internalName="No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b7d3d8-cd9b-47ef-bfb5-4cd34af3f5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 xmlns="becab749-c04a-4109-a0a0-2e284a483d2a" xsi:nil="true"/>
  </documentManagement>
</p:properties>
</file>

<file path=customXml/itemProps1.xml><?xml version="1.0" encoding="utf-8"?>
<ds:datastoreItem xmlns:ds="http://schemas.openxmlformats.org/officeDocument/2006/customXml" ds:itemID="{F491F397-F6FF-4471-9E5F-A00CE0DA1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cab749-c04a-4109-a0a0-2e284a483d2a"/>
    <ds:schemaRef ds:uri="bdb7d3d8-cd9b-47ef-bfb5-4cd34af3f5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56C0CB-3B70-49E1-A729-BC661DEB7DEF}">
  <ds:schemaRefs>
    <ds:schemaRef ds:uri="http://schemas.microsoft.com/sharepoint/v3/contenttype/forms"/>
  </ds:schemaRefs>
</ds:datastoreItem>
</file>

<file path=customXml/itemProps3.xml><?xml version="1.0" encoding="utf-8"?>
<ds:datastoreItem xmlns:ds="http://schemas.openxmlformats.org/officeDocument/2006/customXml" ds:itemID="{C952F340-B2BB-4E75-8E50-A3A932D362EC}">
  <ds:schemaRefs>
    <ds:schemaRef ds:uri="http://schemas.microsoft.com/office/2006/metadata/properties"/>
    <ds:schemaRef ds:uri="http://schemas.microsoft.com/office/infopath/2007/PartnerControls"/>
    <ds:schemaRef ds:uri="becab749-c04a-4109-a0a0-2e284a483d2a"/>
  </ds:schemaRefs>
</ds:datastoreItem>
</file>

<file path=docProps/app.xml><?xml version="1.0" encoding="utf-8"?>
<Properties xmlns="http://schemas.openxmlformats.org/officeDocument/2006/extended-properties" xmlns:vt="http://schemas.openxmlformats.org/officeDocument/2006/docPropsVTypes">
  <TotalTime>419</TotalTime>
  <Words>2190</Words>
  <Application>Microsoft Office PowerPoint</Application>
  <PresentationFormat>On-screen Show (4:3)</PresentationFormat>
  <Paragraphs>345</Paragraphs>
  <Slides>85</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85</vt:i4>
      </vt:variant>
    </vt:vector>
  </HeadingPairs>
  <TitlesOfParts>
    <vt:vector size="88" baseType="lpstr">
      <vt:lpstr>Arial</vt:lpstr>
      <vt:lpstr>Calibri</vt:lpstr>
      <vt:lpstr>IPFusionTheme</vt:lpstr>
      <vt:lpstr>Module 2</vt:lpstr>
      <vt:lpstr>Project Creation</vt:lpstr>
      <vt:lpstr>Start Page</vt:lpstr>
      <vt:lpstr>Home Tab — Project</vt:lpstr>
      <vt:lpstr>Home Tab — Project</vt:lpstr>
      <vt:lpstr>Home Tab – Project</vt:lpstr>
      <vt:lpstr>Design Tabs</vt:lpstr>
      <vt:lpstr>IPFusion Help</vt:lpstr>
      <vt:lpstr>View Tab – Help</vt:lpstr>
      <vt:lpstr>View Tab – About</vt:lpstr>
      <vt:lpstr>Project Explorer</vt:lpstr>
      <vt:lpstr>Project Explorer – Project</vt:lpstr>
      <vt:lpstr>Project Explorer – Resources</vt:lpstr>
      <vt:lpstr>Project Explorer – Resources</vt:lpstr>
      <vt:lpstr>Project Explorer – Display Layouts</vt:lpstr>
      <vt:lpstr>Project Explorer – Maps</vt:lpstr>
      <vt:lpstr>Project Explorer – Workstations</vt:lpstr>
      <vt:lpstr>Project Explorer – Integrated Systems</vt:lpstr>
      <vt:lpstr>Project Explorer - Workflows</vt:lpstr>
      <vt:lpstr>Adding and Configuring Systems</vt:lpstr>
      <vt:lpstr>Project Settings</vt:lpstr>
      <vt:lpstr>Project Settings</vt:lpstr>
      <vt:lpstr>Project Settings</vt:lpstr>
      <vt:lpstr>Project Settings</vt:lpstr>
      <vt:lpstr>Add Integrated System</vt:lpstr>
      <vt:lpstr>Integrated System – General</vt:lpstr>
      <vt:lpstr>Integrated System – IPFusion Data Servers</vt:lpstr>
      <vt:lpstr>Integrated System – Status Tables</vt:lpstr>
      <vt:lpstr>Integrated System – Status: States</vt:lpstr>
      <vt:lpstr>Integrated System – Status: Alarm</vt:lpstr>
      <vt:lpstr>Integrated System – Status: Appearance</vt:lpstr>
      <vt:lpstr>Integrated System – Status: Selected</vt:lpstr>
      <vt:lpstr>Integrated System – Status: Icon Preview</vt:lpstr>
      <vt:lpstr>Integrated System – Status: Advanced</vt:lpstr>
      <vt:lpstr>Integrated System – Command Tables</vt:lpstr>
      <vt:lpstr>Integrated System – Commands: Actions</vt:lpstr>
      <vt:lpstr>Integrated System – Commands: Advanced</vt:lpstr>
      <vt:lpstr>Integrated System – Commands: Advanced</vt:lpstr>
      <vt:lpstr>Integrated System – Import/Export</vt:lpstr>
      <vt:lpstr>Alarms</vt:lpstr>
      <vt:lpstr>Home Tab – System Configuration</vt:lpstr>
      <vt:lpstr>Maps</vt:lpstr>
      <vt:lpstr>New Map</vt:lpstr>
      <vt:lpstr>Toolbox</vt:lpstr>
      <vt:lpstr>Project Assets</vt:lpstr>
      <vt:lpstr>Properties Grid</vt:lpstr>
      <vt:lpstr>Properties – Asset</vt:lpstr>
      <vt:lpstr>Properties – Camera Callups</vt:lpstr>
      <vt:lpstr>Properties – Caption</vt:lpstr>
      <vt:lpstr>Properties – Caption Background</vt:lpstr>
      <vt:lpstr>Properties – Core Asset Settings</vt:lpstr>
      <vt:lpstr>Properties – Integrated System</vt:lpstr>
      <vt:lpstr>Properties – Layout</vt:lpstr>
      <vt:lpstr>Display Layouts</vt:lpstr>
      <vt:lpstr>Project Explorer – Display Layouts</vt:lpstr>
      <vt:lpstr>Home Tab – Layout Assignment</vt:lpstr>
      <vt:lpstr>Design Tools</vt:lpstr>
      <vt:lpstr>Design Tab – Alignment</vt:lpstr>
      <vt:lpstr>Design Tab – Order</vt:lpstr>
      <vt:lpstr>Design Tab – Grid</vt:lpstr>
      <vt:lpstr>Design Tab – Drawing</vt:lpstr>
      <vt:lpstr>Design Tab – Drawing</vt:lpstr>
      <vt:lpstr>Design Tab – Asset Icons </vt:lpstr>
      <vt:lpstr>Design Tab – Asset Icons </vt:lpstr>
      <vt:lpstr>Design Tab – Asset Icons </vt:lpstr>
      <vt:lpstr>Runtime</vt:lpstr>
      <vt:lpstr>Home Tab – Runtime</vt:lpstr>
      <vt:lpstr>Home Tab – Runtime</vt:lpstr>
      <vt:lpstr>Version Control</vt:lpstr>
      <vt:lpstr>Overview – Version Control </vt:lpstr>
      <vt:lpstr>Home Tab – Version Control </vt:lpstr>
      <vt:lpstr>Home Tab – Version Control </vt:lpstr>
      <vt:lpstr>Home Tab – Version Control </vt:lpstr>
      <vt:lpstr>Home Tab – Version Control </vt:lpstr>
      <vt:lpstr>Publication</vt:lpstr>
      <vt:lpstr>Home Tab – Publication</vt:lpstr>
      <vt:lpstr>Find</vt:lpstr>
      <vt:lpstr>Home Tab – Search </vt:lpstr>
      <vt:lpstr>Layout</vt:lpstr>
      <vt:lpstr>View Tab – Layout</vt:lpstr>
      <vt:lpstr>Security</vt:lpstr>
      <vt:lpstr>Home Tab – Security</vt:lpstr>
      <vt:lpstr>Language Manager</vt:lpstr>
      <vt:lpstr>Home Tab – Edit Language</vt:lpstr>
      <vt:lpstr>Module 2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Wilson, Breanna</dc:creator>
  <cp:lastModifiedBy>Breanna Wilson</cp:lastModifiedBy>
  <cp:revision>46</cp:revision>
  <dcterms:created xsi:type="dcterms:W3CDTF">2021-01-28T20:35:40Z</dcterms:created>
  <dcterms:modified xsi:type="dcterms:W3CDTF">2022-04-01T23:39:04Z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0x010100BC3DBEA13DF96F44A7CAE022C969308A</vt:lpwstr>
  </property>
</Properties>
</file>