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4"/>
  </p:sldMasterIdLst>
  <p:notesMasterIdLst>
    <p:notesMasterId r:id="rId45"/>
  </p:notesMasterIdLst>
  <p:handoutMasterIdLst>
    <p:handoutMasterId r:id="rId46"/>
  </p:handoutMasterIdLst>
  <p:sldIdLst>
    <p:sldId id="337" r:id="rId5"/>
    <p:sldId id="386" r:id="rId6"/>
    <p:sldId id="385" r:id="rId7"/>
    <p:sldId id="388" r:id="rId8"/>
    <p:sldId id="389" r:id="rId9"/>
    <p:sldId id="387" r:id="rId10"/>
    <p:sldId id="403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23" r:id="rId23"/>
    <p:sldId id="424" r:id="rId24"/>
    <p:sldId id="420" r:id="rId25"/>
    <p:sldId id="425" r:id="rId26"/>
    <p:sldId id="421" r:id="rId27"/>
    <p:sldId id="422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6" r:id="rId36"/>
    <p:sldId id="405" r:id="rId37"/>
    <p:sldId id="427" r:id="rId38"/>
    <p:sldId id="406" r:id="rId39"/>
    <p:sldId id="407" r:id="rId40"/>
    <p:sldId id="417" r:id="rId41"/>
    <p:sldId id="418" r:id="rId42"/>
    <p:sldId id="426" r:id="rId43"/>
    <p:sldId id="384" r:id="rId4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E28A3B18-FF53-4F95-B6AA-9AC30ED65928}">
          <p14:sldIdLst>
            <p14:sldId id="337"/>
          </p14:sldIdLst>
        </p14:section>
        <p14:section name="Workflow Overview" id="{DB275107-0012-4AA0-A026-00823A8AF4B1}">
          <p14:sldIdLst>
            <p14:sldId id="386"/>
            <p14:sldId id="385"/>
            <p14:sldId id="388"/>
            <p14:sldId id="389"/>
          </p14:sldIdLst>
        </p14:section>
        <p14:section name="Workflow Design" id="{CEED6143-C6B8-4A8B-ACC2-12C6F80A5F22}">
          <p14:sldIdLst>
            <p14:sldId id="387"/>
            <p14:sldId id="403"/>
            <p14:sldId id="390"/>
            <p14:sldId id="391"/>
          </p14:sldIdLst>
        </p14:section>
        <p14:section name="Common Blocks" id="{218FA4C0-BD84-470A-94DC-C52EBDC192C8}">
          <p14:sldIdLst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23"/>
            <p14:sldId id="424"/>
            <p14:sldId id="420"/>
            <p14:sldId id="425"/>
            <p14:sldId id="421"/>
            <p14:sldId id="422"/>
          </p14:sldIdLst>
        </p14:section>
        <p14:section name="Interactive" id="{C8A9B599-C3B4-491F-8DA2-838E418A5385}">
          <p14:sldIdLst>
            <p14:sldId id="408"/>
            <p14:sldId id="409"/>
            <p14:sldId id="410"/>
            <p14:sldId id="411"/>
            <p14:sldId id="412"/>
            <p14:sldId id="413"/>
            <p14:sldId id="414"/>
            <p14:sldId id="416"/>
          </p14:sldIdLst>
        </p14:section>
        <p14:section name="Interactive Blocks" id="{EEC0E9DF-5EC5-46CC-9D2F-198B8F03AF52}">
          <p14:sldIdLst>
            <p14:sldId id="405"/>
            <p14:sldId id="427"/>
            <p14:sldId id="406"/>
            <p14:sldId id="407"/>
            <p14:sldId id="417"/>
            <p14:sldId id="418"/>
          </p14:sldIdLst>
        </p14:section>
        <p14:section name="Special Blocks" id="{56839768-64CA-4548-9F1D-23D3660312D0}">
          <p14:sldIdLst/>
        </p14:section>
        <p14:section name="Global Workflows" id="{8DB3958B-0ACB-4058-9285-2895BE5BE363}">
          <p14:sldIdLst>
            <p14:sldId id="426"/>
          </p14:sldIdLst>
        </p14:section>
        <p14:section name="End" id="{D8BC4B86-886A-4EAA-A4D8-FDA1DFCDC800}">
          <p14:sldIdLst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ldebrandt, Jeremy" initials="JH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80" autoAdjust="0"/>
    <p:restoredTop sz="86384" autoAdjust="0"/>
  </p:normalViewPr>
  <p:slideViewPr>
    <p:cSldViewPr>
      <p:cViewPr varScale="1">
        <p:scale>
          <a:sx n="71" d="100"/>
          <a:sy n="71" d="100"/>
        </p:scale>
        <p:origin x="6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2022-04-01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2022-04-01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40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11AB1A-340D-4A17-B90A-36590B4CFC0F}"/>
              </a:ext>
            </a:extLst>
          </p:cNvPr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7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5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8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2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6000" b="1" kern="1200" cap="none" spc="-10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2A58E35-DA13-4D34-9CE0-A023466482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9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4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81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0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44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2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5867400" cy="1927225"/>
          </a:xfrm>
        </p:spPr>
        <p:txBody>
          <a:bodyPr/>
          <a:lstStyle/>
          <a:p>
            <a:r>
              <a:rPr lang="en-US" dirty="0"/>
              <a:t>Module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442570"/>
            <a:ext cx="5486400" cy="1752600"/>
          </a:xfrm>
        </p:spPr>
        <p:txBody>
          <a:bodyPr/>
          <a:lstStyle/>
          <a:p>
            <a:r>
              <a:rPr lang="en-US" dirty="0"/>
              <a:t>Advanced Features:</a:t>
            </a:r>
            <a:br>
              <a:rPr lang="en-US" dirty="0"/>
            </a:br>
            <a:r>
              <a:rPr lang="en-US" dirty="0"/>
              <a:t>Workflows</a:t>
            </a:r>
          </a:p>
        </p:txBody>
      </p:sp>
    </p:spTree>
    <p:extLst>
      <p:ext uri="{BB962C8B-B14F-4D97-AF65-F5344CB8AC3E}">
        <p14:creationId xmlns:p14="http://schemas.microsoft.com/office/powerpoint/2010/main" val="82091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3500" y="1752600"/>
            <a:ext cx="6477000" cy="2200275"/>
          </a:xfrm>
        </p:spPr>
        <p:txBody>
          <a:bodyPr>
            <a:normAutofit/>
          </a:bodyPr>
          <a:lstStyle/>
          <a:p>
            <a:r>
              <a:rPr lang="en-US" dirty="0"/>
              <a:t>Common Blocks</a:t>
            </a:r>
          </a:p>
        </p:txBody>
      </p:sp>
    </p:spTree>
    <p:extLst>
      <p:ext uri="{BB962C8B-B14F-4D97-AF65-F5344CB8AC3E}">
        <p14:creationId xmlns:p14="http://schemas.microsoft.com/office/powerpoint/2010/main" val="101776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7" y="3429000"/>
            <a:ext cx="1762125" cy="96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Start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Workflow must contain one, and only one, </a:t>
            </a:r>
            <a:r>
              <a:rPr lang="en-US" b="1" dirty="0"/>
              <a:t>Start</a:t>
            </a:r>
            <a:r>
              <a:rPr lang="en-US" dirty="0"/>
              <a:t> block</a:t>
            </a:r>
          </a:p>
          <a:p>
            <a:r>
              <a:rPr lang="en-US" dirty="0"/>
              <a:t>Logical flow begins here when the Workflow is triggered</a:t>
            </a:r>
          </a:p>
        </p:txBody>
      </p:sp>
    </p:spTree>
    <p:extLst>
      <p:ext uri="{BB962C8B-B14F-4D97-AF65-F5344CB8AC3E}">
        <p14:creationId xmlns:p14="http://schemas.microsoft.com/office/powerpoint/2010/main" val="198814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Stop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Workflow must contain at least one </a:t>
            </a:r>
            <a:r>
              <a:rPr lang="en-US" b="1" dirty="0"/>
              <a:t>Stop</a:t>
            </a:r>
            <a:r>
              <a:rPr lang="en-US" dirty="0"/>
              <a:t> block</a:t>
            </a:r>
          </a:p>
          <a:p>
            <a:r>
              <a:rPr lang="en-US" dirty="0"/>
              <a:t>Logical flow ends here</a:t>
            </a:r>
          </a:p>
          <a:p>
            <a:r>
              <a:rPr lang="en-US" dirty="0"/>
              <a:t>Possible to use multiple </a:t>
            </a:r>
            <a:r>
              <a:rPr lang="en-US" b="1" dirty="0"/>
              <a:t>Stop</a:t>
            </a:r>
            <a:r>
              <a:rPr lang="en-US" dirty="0"/>
              <a:t> blocks in order to clean up the appearance of the Workflow (larger Workflows can be complicated)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1A33A-D3A8-440A-84DB-0DF44EAC8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167103"/>
            <a:ext cx="4725017" cy="3462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F5ABE8-51E6-4A39-95B9-89B5C2774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850" y="3848100"/>
            <a:ext cx="1000265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2895600"/>
            <a:ext cx="1743075" cy="1247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Performs an action which is chosen from the </a:t>
            </a:r>
            <a:r>
              <a:rPr lang="en-US" b="1" dirty="0"/>
              <a:t>Action Browser</a:t>
            </a:r>
          </a:p>
          <a:p>
            <a:r>
              <a:rPr lang="en-US" dirty="0"/>
              <a:t>Parameters are passed to the action using the </a:t>
            </a:r>
            <a:r>
              <a:rPr lang="en-US" b="1" dirty="0"/>
              <a:t>Object Browser</a:t>
            </a:r>
          </a:p>
        </p:txBody>
      </p:sp>
    </p:spTree>
    <p:extLst>
      <p:ext uri="{BB962C8B-B14F-4D97-AF65-F5344CB8AC3E}">
        <p14:creationId xmlns:p14="http://schemas.microsoft.com/office/powerpoint/2010/main" val="365477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Action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72388E-9F8C-4783-9DE9-661E06E81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1371600"/>
            <a:ext cx="5851824" cy="438886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19B675-32AF-44C7-A0F2-4BA388051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572" y="2362200"/>
            <a:ext cx="3542703" cy="410594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411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Evaluates a logical expression, built with </a:t>
            </a:r>
            <a:r>
              <a:rPr lang="en-US" b="1" dirty="0"/>
              <a:t>Logic Editor</a:t>
            </a:r>
          </a:p>
          <a:p>
            <a:r>
              <a:rPr lang="en-US" dirty="0"/>
              <a:t>Chooses left path if true, right path if false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956031-8780-4555-A474-6014BB27C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35" y="2381250"/>
            <a:ext cx="5320265" cy="431511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042A60-F8D0-41C3-850F-2C10DC139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919330"/>
            <a:ext cx="2629267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8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Counter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through the same logic until the exit value is reached</a:t>
            </a:r>
          </a:p>
          <a:p>
            <a:r>
              <a:rPr lang="en-US" dirty="0"/>
              <a:t>Used to repeat sections of logic a set number of times</a:t>
            </a:r>
          </a:p>
          <a:p>
            <a:r>
              <a:rPr lang="en-US" dirty="0"/>
              <a:t>Left path is exit, right path is loop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58BD48-FC98-42F8-9BF6-EC392EE25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147" y="3200400"/>
            <a:ext cx="2200582" cy="26292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8657E-A633-4EA3-9985-525248DDA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429000"/>
            <a:ext cx="3915321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8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Executes shell script, defined in </a:t>
            </a:r>
            <a:r>
              <a:rPr lang="en-US" b="1" dirty="0"/>
              <a:t>Command Editor</a:t>
            </a:r>
          </a:p>
          <a:p>
            <a:r>
              <a:rPr lang="en-US" dirty="0"/>
              <a:t>Used to interact with Windows environment outside of Runtime (start external application,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09" y="4645530"/>
            <a:ext cx="1457325" cy="1209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831" y="2752725"/>
            <a:ext cx="3429000" cy="3857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74882AD-266C-49F0-8890-C6FCCCEAD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752725"/>
            <a:ext cx="3896269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7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Blocks – Timer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Delays execution of the Workflow by a set number of seconds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C3743-6510-4F18-9BF6-C83D2CD9C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645" y="2805111"/>
            <a:ext cx="3886742" cy="1581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E150D3-EE3A-4BF0-8E04-796DE7E32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167112"/>
            <a:ext cx="952633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BA2B-FBCE-41A9-9532-BA12B0579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Blocks – Switch Case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0940F-532A-41F9-B094-C9E039D1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Execute a sequence of blocks if a logic expression matches one of the specified cases.</a:t>
            </a:r>
          </a:p>
          <a:p>
            <a:r>
              <a:rPr lang="en-CA" dirty="0"/>
              <a:t> Left section is the default path where no case matches.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8E0039-01A7-40BC-ACB4-0595358E3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50" y="2971800"/>
            <a:ext cx="4076700" cy="288044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20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1752600"/>
            <a:ext cx="54864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33003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74F6ECA-9441-468F-9291-8C93DFF79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823" y="2683436"/>
            <a:ext cx="3899704" cy="368187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AB6D5-AE62-4A5B-81E3-A4112BEE1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Blocks – Switch Case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3D8577-E00E-44DE-8CC6-B282696E3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23973"/>
            <a:ext cx="4472731" cy="32004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15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 or load specific states of various </a:t>
            </a:r>
            <a:r>
              <a:rPr lang="en-US" dirty="0" err="1"/>
              <a:t>IPFusion</a:t>
            </a:r>
            <a:r>
              <a:rPr lang="en-US" dirty="0"/>
              <a:t> entities.</a:t>
            </a:r>
          </a:p>
          <a:p>
            <a:r>
              <a:rPr lang="en-US" dirty="0"/>
              <a:t>The states are saved in a file and users will need to input the filename which the block will use to save as or load from.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6B4AD9-06A0-4CD2-913B-8D953AA4F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419600"/>
            <a:ext cx="1190791" cy="84784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242312-866D-4B08-8688-5EF3BCAA03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495" y="3295650"/>
            <a:ext cx="1286054" cy="94310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287180-B90E-4FFD-AB0F-209060A40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7850" y="3295650"/>
            <a:ext cx="4410691" cy="19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6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B7B27-CA33-49C9-968E-D872609E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r>
              <a:rPr lang="en-US" dirty="0"/>
              <a:t>State Blocks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6FDD1-9517-45FC-AB5A-8B35A3E3B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sz="1800" b="1" dirty="0"/>
              <a:t>Video Viewer State —</a:t>
            </a:r>
            <a:r>
              <a:rPr lang="en-CA" sz="1800" dirty="0"/>
              <a:t> Will save or load all the viewer IDs and the camera asset Ids that are playing in them.</a:t>
            </a:r>
          </a:p>
          <a:p>
            <a:pPr>
              <a:lnSpc>
                <a:spcPct val="90000"/>
              </a:lnSpc>
            </a:pPr>
            <a:r>
              <a:rPr lang="en-CA" sz="1800" b="1" dirty="0"/>
              <a:t>Navigation State —</a:t>
            </a:r>
            <a:r>
              <a:rPr lang="en-CA" sz="1800" dirty="0"/>
              <a:t> Saves or loads all the Map IDs that are currently displayed in the </a:t>
            </a:r>
            <a:r>
              <a:rPr lang="en-CA" sz="1800" b="1" dirty="0"/>
              <a:t>Map Container.</a:t>
            </a:r>
          </a:p>
          <a:p>
            <a:pPr>
              <a:lnSpc>
                <a:spcPct val="90000"/>
              </a:lnSpc>
            </a:pPr>
            <a:r>
              <a:rPr lang="en-CA" sz="1800" b="1" dirty="0"/>
              <a:t>System Visibility State —</a:t>
            </a:r>
            <a:r>
              <a:rPr lang="en-CA" sz="1800" dirty="0"/>
              <a:t> Saves or loads the state (pressed or not) of the </a:t>
            </a:r>
            <a:r>
              <a:rPr lang="en-CA" sz="1800" b="1" dirty="0"/>
              <a:t>System Visibility </a:t>
            </a:r>
            <a:r>
              <a:rPr lang="en-CA" sz="1800" dirty="0"/>
              <a:t>buttons. displayed on each </a:t>
            </a:r>
            <a:r>
              <a:rPr lang="en-CA" sz="1800" b="1" dirty="0"/>
              <a:t>Map Container</a:t>
            </a:r>
            <a:r>
              <a:rPr lang="en-CA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CA" sz="1800" b="1" dirty="0"/>
              <a:t>Language State —</a:t>
            </a:r>
            <a:r>
              <a:rPr lang="en-CA" sz="1800" dirty="0"/>
              <a:t> Will save or load the currently used Runtime language.</a:t>
            </a:r>
          </a:p>
          <a:p>
            <a:pPr>
              <a:lnSpc>
                <a:spcPct val="90000"/>
              </a:lnSpc>
            </a:pPr>
            <a:r>
              <a:rPr lang="en-CA" sz="1800" b="1" dirty="0"/>
              <a:t>Alarm Grid Filter and Sorting State</a:t>
            </a:r>
            <a:r>
              <a:rPr lang="en-CA" sz="1800" dirty="0"/>
              <a:t> — Saves or loads the sorting and filtering applied to </a:t>
            </a:r>
            <a:r>
              <a:rPr lang="en-CA" sz="1800" b="1" dirty="0"/>
              <a:t>Alarm grids </a:t>
            </a:r>
            <a:r>
              <a:rPr lang="en-CA" sz="1800" dirty="0"/>
              <a:t>in Runtime.</a:t>
            </a:r>
            <a:endParaRPr lang="en-CA" sz="1800" b="1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446C9B4-7419-466B-B562-B57AD964B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232545"/>
            <a:ext cx="4038600" cy="3383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724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CA6E2-1764-4EB9-B174-BC89F824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Blocks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18DCD-7F3D-4ED9-8E6F-D23FC2535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</a:t>
            </a:r>
            <a:r>
              <a:rPr lang="en-CA" b="1" dirty="0"/>
              <a:t>Get</a:t>
            </a:r>
            <a:r>
              <a:rPr lang="en-CA" dirty="0"/>
              <a:t> block is used to perform an HTTP Get request from a specified URI.</a:t>
            </a:r>
          </a:p>
          <a:p>
            <a:r>
              <a:rPr lang="en-CA" dirty="0"/>
              <a:t>A </a:t>
            </a:r>
            <a:r>
              <a:rPr lang="en-CA" b="1" dirty="0"/>
              <a:t>Post</a:t>
            </a:r>
            <a:r>
              <a:rPr lang="en-CA" dirty="0"/>
              <a:t> block provides facility to do a rest HTTP Post request using configured settings.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6140C5-A21F-4048-9A3E-9A0185EAB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" y="4424586"/>
            <a:ext cx="3162741" cy="121937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BB70C0-398C-4CA4-B8C8-8A9630724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26" y="3176648"/>
            <a:ext cx="1371791" cy="78115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E28477-1461-4844-973D-67B1E9F62A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569" y="4017410"/>
            <a:ext cx="2718922" cy="259595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8C39BE-8032-4864-9939-74EF16F0AA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055" y="2971800"/>
            <a:ext cx="1247949" cy="80973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56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66191-BFD4-4B08-B507-5446AA1B9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Block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7FE4E-4927-4AF1-9D13-F84E1DCCA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Used to send plain text email messages to a recipient.</a:t>
            </a:r>
          </a:p>
          <a:p>
            <a:r>
              <a:rPr lang="en-CA" dirty="0"/>
              <a:t>Specify the needed information and settings in the </a:t>
            </a:r>
            <a:r>
              <a:rPr lang="en-CA" b="1" dirty="0"/>
              <a:t>Email Editor</a:t>
            </a:r>
            <a:r>
              <a:rPr lang="en-CA" dirty="0"/>
              <a:t>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757339-1E87-48FB-A7F1-39665E0C6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788" y="2537703"/>
            <a:ext cx="1247949" cy="90500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2DAE23-BF5A-43C1-A9F7-36F861382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838" y="2438400"/>
            <a:ext cx="3132439" cy="38246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D976D9-9CE9-4C1B-9DD7-7A7E2BBB3C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733800"/>
            <a:ext cx="3896269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9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9650" y="1752600"/>
            <a:ext cx="7124700" cy="2200275"/>
          </a:xfrm>
        </p:spPr>
        <p:txBody>
          <a:bodyPr>
            <a:normAutofit/>
          </a:bodyPr>
          <a:lstStyle/>
          <a:p>
            <a:r>
              <a:rPr lang="en-US" dirty="0"/>
              <a:t>Interactive Workflows</a:t>
            </a:r>
          </a:p>
        </p:txBody>
      </p:sp>
    </p:spTree>
    <p:extLst>
      <p:ext uri="{BB962C8B-B14F-4D97-AF65-F5344CB8AC3E}">
        <p14:creationId xmlns:p14="http://schemas.microsoft.com/office/powerpoint/2010/main" val="245502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Workflows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customizable from properties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842582-ED06-4279-82AB-791D7BBD5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208" y="1981200"/>
            <a:ext cx="3829584" cy="38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– Cancel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Hidden</a:t>
            </a:r>
            <a:r>
              <a:rPr lang="en-US" dirty="0"/>
              <a:t> – Hides </a:t>
            </a:r>
            <a:r>
              <a:rPr lang="en-US" b="1" dirty="0"/>
              <a:t>Cancel Button.</a:t>
            </a:r>
          </a:p>
          <a:p>
            <a:r>
              <a:rPr lang="en-US" b="1" dirty="0"/>
              <a:t>Terminate Workflow </a:t>
            </a:r>
            <a:r>
              <a:rPr lang="en-US" dirty="0"/>
              <a:t>– Closes the Workflow.</a:t>
            </a:r>
          </a:p>
          <a:p>
            <a:r>
              <a:rPr lang="en-US" b="1" dirty="0"/>
              <a:t>Deselect Assets and Terminate </a:t>
            </a:r>
            <a:r>
              <a:rPr lang="en-US" dirty="0"/>
              <a:t>– Closes the Workflow and deselects all assets.</a:t>
            </a:r>
          </a:p>
          <a:p>
            <a:r>
              <a:rPr lang="en-US" b="1" dirty="0"/>
              <a:t>Font</a:t>
            </a:r>
            <a:r>
              <a:rPr lang="en-US" dirty="0"/>
              <a:t> – Define font used for </a:t>
            </a:r>
            <a:r>
              <a:rPr lang="en-US" b="1" dirty="0"/>
              <a:t>Cancel Button </a:t>
            </a:r>
            <a:r>
              <a:rPr lang="en-US" dirty="0"/>
              <a:t>caption.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A00146-338D-4661-B31B-7C8F18ADC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32243"/>
            <a:ext cx="3848637" cy="17623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04A5D0-CF10-401C-9705-3DD9D7A35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895" y="4652846"/>
            <a:ext cx="3791479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r>
              <a:rPr lang="en-US" dirty="0"/>
              <a:t>Interactive – Action on Preempt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Save State — </a:t>
            </a:r>
            <a:r>
              <a:rPr lang="en-US" sz="2400" dirty="0"/>
              <a:t>When the current operating Workflow is completed and there is a </a:t>
            </a:r>
            <a:r>
              <a:rPr lang="en-US" sz="2400" b="1" dirty="0"/>
              <a:t>Save State</a:t>
            </a:r>
            <a:r>
              <a:rPr lang="en-US" sz="2400" dirty="0"/>
              <a:t> Workflow waiting, the highest priority one will run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Terminate — </a:t>
            </a:r>
            <a:r>
              <a:rPr lang="en-US" sz="2400" dirty="0"/>
              <a:t>These Workflows can never be in a waiting state. If a higher priority Workflow begins operating, this one will </a:t>
            </a:r>
            <a:r>
              <a:rPr lang="en-US" sz="2400"/>
              <a:t>be terminated.</a:t>
            </a:r>
            <a:endParaRPr lang="en-US" sz="2400" b="1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DDBB0E-F726-429D-B2A0-4709CDB7C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628409"/>
            <a:ext cx="4038600" cy="25917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160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– Display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Preview Next Step </a:t>
            </a:r>
            <a:r>
              <a:rPr lang="en-US" dirty="0"/>
              <a:t>– Displays the current and next steps, with current step highlighted.</a:t>
            </a:r>
          </a:p>
          <a:p>
            <a:r>
              <a:rPr lang="en-US" b="1" dirty="0"/>
              <a:t>See All Steps </a:t>
            </a:r>
            <a:r>
              <a:rPr lang="en-US" dirty="0"/>
              <a:t>– Displays all steps, with current step highlighted.</a:t>
            </a:r>
          </a:p>
          <a:p>
            <a:r>
              <a:rPr lang="en-US" b="1" dirty="0"/>
              <a:t>See Only Current Step </a:t>
            </a:r>
            <a:r>
              <a:rPr lang="en-US" dirty="0"/>
              <a:t>– Displays the current step only.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22741" y="6172200"/>
            <a:ext cx="142212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lang="en-US" dirty="0"/>
              <a:t>Preview Next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84680" y="6172200"/>
            <a:ext cx="81304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lang="en-US" dirty="0"/>
              <a:t>See All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04195" y="6172200"/>
            <a:ext cx="12888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lang="en-US" dirty="0"/>
              <a:t>See Current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4A784D-3A95-450C-AEBB-331483AAC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2" y="3557587"/>
            <a:ext cx="2684698" cy="2238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BF59F3-FB8D-485F-B98B-EF644E208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4154" y="3657600"/>
            <a:ext cx="1228896" cy="17433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665D35-1414-4DB8-AF56-4286BDFD9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2886" y="3052381"/>
            <a:ext cx="911524" cy="29605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1DCA91-23CD-4B3E-AA4C-79F55B1E9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1898" y="3171757"/>
            <a:ext cx="1286054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9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2971800" cy="5105400"/>
          </a:xfrm>
        </p:spPr>
        <p:txBody>
          <a:bodyPr/>
          <a:lstStyle/>
          <a:p>
            <a:r>
              <a:rPr lang="en-US" dirty="0"/>
              <a:t>Standard Operating Procedure (SOP)</a:t>
            </a:r>
          </a:p>
          <a:p>
            <a:pPr lvl="1"/>
            <a:r>
              <a:rPr lang="en-US" dirty="0"/>
              <a:t>Respond and handle situations consistently</a:t>
            </a:r>
          </a:p>
          <a:p>
            <a:r>
              <a:rPr lang="en-US" dirty="0"/>
              <a:t>Triggered by events (or conditions)</a:t>
            </a:r>
          </a:p>
          <a:p>
            <a:r>
              <a:rPr lang="en-US" dirty="0"/>
              <a:t>Design is similar to Maps (design tab, toolbox,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36443B-6048-49B9-BB2E-B5189E8B8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171914"/>
            <a:ext cx="3128533" cy="34673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9ED344-5A40-4E66-87B0-24A924D36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524000"/>
            <a:ext cx="1428949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– Enabled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only run Workflow when this option is checked, and all logic paths are valid</a:t>
            </a:r>
          </a:p>
          <a:p>
            <a:r>
              <a:rPr lang="en-US" dirty="0"/>
              <a:t>Can be unchecked to disable Workflows that are no longer required, or that are not ready for production yet (useful during design phase).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2ED9C-3431-42B0-A2DB-257F7F2C3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497" y="3276600"/>
            <a:ext cx="3801005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9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– Execution 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one interactive Workflow can run at a time.</a:t>
            </a:r>
          </a:p>
          <a:p>
            <a:r>
              <a:rPr lang="en-US" dirty="0"/>
              <a:t>This property defines which will run first (lower number = higher priority)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5F388B-2156-4AAE-AE18-E2E095EA8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23" y="2743200"/>
            <a:ext cx="3781953" cy="31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–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title that shows in </a:t>
            </a:r>
            <a:r>
              <a:rPr lang="en-US"/>
              <a:t>the Workflow </a:t>
            </a:r>
            <a:r>
              <a:rPr lang="en-US" dirty="0"/>
              <a:t>header in Runtime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468EB0-B3BB-4A42-B5CB-1F4172E8B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8" y="1923781"/>
            <a:ext cx="3848637" cy="38486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010EAD-8C87-4F5D-8ECC-A5F7F55A0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777" y="3124200"/>
            <a:ext cx="3343742" cy="176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0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1752600"/>
            <a:ext cx="6705600" cy="2200275"/>
          </a:xfrm>
        </p:spPr>
        <p:txBody>
          <a:bodyPr>
            <a:normAutofit/>
          </a:bodyPr>
          <a:lstStyle/>
          <a:p>
            <a:r>
              <a:rPr lang="en-US" dirty="0"/>
              <a:t>Interactive Blocks</a:t>
            </a:r>
          </a:p>
        </p:txBody>
      </p:sp>
    </p:spTree>
    <p:extLst>
      <p:ext uri="{BB962C8B-B14F-4D97-AF65-F5344CB8AC3E}">
        <p14:creationId xmlns:p14="http://schemas.microsoft.com/office/powerpoint/2010/main" val="330200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Blocks – Execute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Triggers another Interactive Workflow</a:t>
            </a:r>
          </a:p>
          <a:p>
            <a:pPr lvl="1"/>
            <a:r>
              <a:rPr lang="en-US" dirty="0"/>
              <a:t>Configure the Workflow property to specify which one to execute</a:t>
            </a:r>
          </a:p>
          <a:p>
            <a:r>
              <a:rPr lang="en-US" dirty="0"/>
              <a:t>Exit path can only be connected to a stop block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299862-4709-41F7-89D5-F4AC8F4F3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65" y="3271006"/>
            <a:ext cx="3829584" cy="24387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10C239-BDF5-4A8F-8FF7-65484D015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962" y="3199559"/>
            <a:ext cx="1419423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6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Blocks –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Prompts the user for a decision (button press)</a:t>
            </a:r>
          </a:p>
          <a:p>
            <a:r>
              <a:rPr lang="en-US" dirty="0"/>
              <a:t>Button text defined by exit paths</a:t>
            </a:r>
          </a:p>
          <a:p>
            <a:r>
              <a:rPr lang="en-US" dirty="0"/>
              <a:t>Button order defined by order of path creation</a:t>
            </a:r>
          </a:p>
          <a:p>
            <a:r>
              <a:rPr lang="en-US" dirty="0"/>
              <a:t>Button appearance customized in properties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54B8B2-18C9-43EC-AC5D-4D2A9A1E3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502" y="3581400"/>
            <a:ext cx="2700994" cy="10655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0BF9B1-2355-4A73-B75C-835867604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418" y="4960632"/>
            <a:ext cx="3677163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8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Blocks –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71600"/>
            <a:ext cx="3566025" cy="5105400"/>
          </a:xfrm>
        </p:spPr>
        <p:txBody>
          <a:bodyPr/>
          <a:lstStyle/>
          <a:p>
            <a:r>
              <a:rPr lang="en-US" dirty="0"/>
              <a:t>Unlimited exit paths can be created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81E1F6-32D7-4B2B-9C3A-6E79F245B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26" y="3511825"/>
            <a:ext cx="7599948" cy="23148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DE1E29-5E85-42DF-8D8E-83F6DAB96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568" y="1371600"/>
            <a:ext cx="4364406" cy="197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2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Blocks – Display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1999" cy="5105400"/>
          </a:xfrm>
        </p:spPr>
        <p:txBody>
          <a:bodyPr>
            <a:normAutofit/>
          </a:bodyPr>
          <a:lstStyle/>
          <a:p>
            <a:r>
              <a:rPr lang="en-US" dirty="0"/>
              <a:t>Simple text or image display, used to provide information to the user.</a:t>
            </a:r>
          </a:p>
          <a:p>
            <a:r>
              <a:rPr lang="en-US" b="1" dirty="0"/>
              <a:t>Runtime Title </a:t>
            </a:r>
            <a:r>
              <a:rPr lang="en-US" dirty="0"/>
              <a:t>– Title displayed in Runtime.</a:t>
            </a:r>
          </a:p>
          <a:p>
            <a:r>
              <a:rPr lang="en-US" b="1" dirty="0"/>
              <a:t>Display Text </a:t>
            </a:r>
            <a:r>
              <a:rPr lang="en-US" dirty="0"/>
              <a:t>– Text to display.</a:t>
            </a:r>
          </a:p>
          <a:p>
            <a:r>
              <a:rPr lang="en-US" b="1" dirty="0"/>
              <a:t>Advance on Press </a:t>
            </a:r>
            <a:r>
              <a:rPr lang="en-US" dirty="0"/>
              <a:t>– Check to add a button that the user must press to advance to the next block.</a:t>
            </a:r>
          </a:p>
          <a:p>
            <a:r>
              <a:rPr lang="en-US" b="1" dirty="0"/>
              <a:t>Image Path </a:t>
            </a:r>
            <a:r>
              <a:rPr lang="en-US" dirty="0"/>
              <a:t>– Choose an image to display along with text.</a:t>
            </a:r>
          </a:p>
          <a:p>
            <a:r>
              <a:rPr lang="en-US" b="1" dirty="0"/>
              <a:t>Display Order </a:t>
            </a:r>
            <a:r>
              <a:rPr lang="en-US"/>
              <a:t>– Choose </a:t>
            </a:r>
            <a:r>
              <a:rPr lang="en-US" dirty="0"/>
              <a:t>to display the image (if configured) either above or below the text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62574"/>
            <a:ext cx="1590675" cy="1114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9457E-4392-46DD-B460-73412981C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780" y="5076706"/>
            <a:ext cx="1228896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5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2373296"/>
            <a:ext cx="1724025" cy="1228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Blocks –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a </a:t>
            </a:r>
            <a:r>
              <a:rPr lang="en-US" b="1" dirty="0"/>
              <a:t>Display</a:t>
            </a:r>
            <a:r>
              <a:rPr lang="en-US" dirty="0"/>
              <a:t> block but can display any resource file, not just an image.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E03AFF-F91F-4487-AE2A-57DE70044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537" y="2150580"/>
            <a:ext cx="4791744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3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Workflows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from any of the Assets in an Integrated System</a:t>
            </a:r>
          </a:p>
          <a:p>
            <a:r>
              <a:rPr lang="en-US" dirty="0"/>
              <a:t>Apply logic, actions to </a:t>
            </a:r>
            <a:r>
              <a:rPr lang="en-US" b="1" dirty="0"/>
              <a:t>Triggering Item</a:t>
            </a:r>
          </a:p>
          <a:p>
            <a:r>
              <a:rPr lang="en-US" dirty="0"/>
              <a:t>Current vs Initial State</a:t>
            </a:r>
          </a:p>
          <a:p>
            <a:r>
              <a:rPr lang="en-US" dirty="0"/>
              <a:t>Rule of thumb: Choose initial </a:t>
            </a:r>
            <a:r>
              <a:rPr lang="en-US"/>
              <a:t>state unless </a:t>
            </a:r>
            <a:r>
              <a:rPr lang="en-US" dirty="0"/>
              <a:t>current is required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08062-94F7-4288-8FA8-C0122B2D57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937"/>
          <a:stretch/>
        </p:blipFill>
        <p:spPr>
          <a:xfrm>
            <a:off x="4674622" y="3048000"/>
            <a:ext cx="4343400" cy="3657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D5716D-82FF-4C9D-A3C9-F2602315F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77" y="3048000"/>
            <a:ext cx="4487516" cy="188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8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Overview – Interactive Workflows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019300"/>
          </a:xfrm>
        </p:spPr>
        <p:txBody>
          <a:bodyPr>
            <a:normAutofit fontScale="92500"/>
          </a:bodyPr>
          <a:lstStyle/>
          <a:p>
            <a:r>
              <a:rPr lang="en-US" dirty="0"/>
              <a:t>Launches in popup or function panel</a:t>
            </a:r>
          </a:p>
          <a:p>
            <a:r>
              <a:rPr lang="en-US" dirty="0"/>
              <a:t>Can only be used in graphical Runtime</a:t>
            </a:r>
          </a:p>
          <a:p>
            <a:r>
              <a:rPr lang="en-US" dirty="0"/>
              <a:t>Interaction with user (display text, images, files, prompt for choices)</a:t>
            </a:r>
          </a:p>
          <a:p>
            <a:r>
              <a:rPr lang="en-US" dirty="0"/>
              <a:t>Can be previewed from right-click menu (Workflow must be saved first)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108CB-CF54-4795-B3E3-384E8246E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390900"/>
            <a:ext cx="2361729" cy="32020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81B44D-7A7A-451E-BD42-420876442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6985" y="4691944"/>
            <a:ext cx="5010849" cy="1895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D992CE-63FD-4C62-914C-E38C62265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5054" y="2996204"/>
            <a:ext cx="2434709" cy="16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8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8700" y="1752600"/>
            <a:ext cx="7086600" cy="2200275"/>
          </a:xfrm>
        </p:spPr>
        <p:txBody>
          <a:bodyPr>
            <a:normAutofit/>
          </a:bodyPr>
          <a:lstStyle/>
          <a:p>
            <a:r>
              <a:rPr lang="en-US" dirty="0"/>
              <a:t>Module 4 Complete</a:t>
            </a:r>
          </a:p>
        </p:txBody>
      </p:sp>
    </p:spTree>
    <p:extLst>
      <p:ext uri="{BB962C8B-B14F-4D97-AF65-F5344CB8AC3E}">
        <p14:creationId xmlns:p14="http://schemas.microsoft.com/office/powerpoint/2010/main" val="7614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Overview – Background Workflows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Launches in background</a:t>
            </a:r>
          </a:p>
          <a:p>
            <a:r>
              <a:rPr lang="en-US" dirty="0"/>
              <a:t>Performs operation only, no interaction with user</a:t>
            </a:r>
          </a:p>
          <a:p>
            <a:r>
              <a:rPr lang="en-US" dirty="0"/>
              <a:t>Single execution / high availability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3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BAC6C29-E42C-4955-B81F-E800FF853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352800"/>
            <a:ext cx="1648055" cy="30198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1F15BD-F6F7-4308-A5B0-AA3DE328C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535" y="1447800"/>
            <a:ext cx="1543265" cy="28483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– Blocks &amp;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733800" cy="5105400"/>
          </a:xfrm>
        </p:spPr>
        <p:txBody>
          <a:bodyPr/>
          <a:lstStyle/>
          <a:p>
            <a:r>
              <a:rPr lang="en-US" dirty="0"/>
              <a:t>Blocks</a:t>
            </a:r>
          </a:p>
          <a:p>
            <a:pPr lvl="1"/>
            <a:r>
              <a:rPr lang="en-US" dirty="0"/>
              <a:t>All functions in a Workflow are performed by blocks</a:t>
            </a:r>
          </a:p>
          <a:p>
            <a:r>
              <a:rPr lang="en-US" dirty="0"/>
              <a:t>Connections</a:t>
            </a:r>
          </a:p>
          <a:p>
            <a:pPr lvl="1"/>
            <a:r>
              <a:rPr lang="en-US" dirty="0"/>
              <a:t>Connections are followed from Start to Finish in a logical order</a:t>
            </a:r>
          </a:p>
          <a:p>
            <a:pPr lvl="1"/>
            <a:r>
              <a:rPr lang="en-US" dirty="0"/>
              <a:t>All connections must be valid, or the Workflow cannot be enabled</a:t>
            </a:r>
          </a:p>
          <a:p>
            <a:pPr lvl="1"/>
            <a:r>
              <a:rPr lang="en-US" dirty="0"/>
              <a:t>When the Workflow is invalid, connections are red. When valid, they are purple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981200"/>
            <a:ext cx="1260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Connection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19522" y="5110899"/>
            <a:ext cx="68640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41972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8E1A96B-DE1C-409D-9C60-48910B0A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968" y="3147852"/>
            <a:ext cx="2772162" cy="2286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– Blocks &amp;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41768" cy="5105400"/>
          </a:xfrm>
        </p:spPr>
        <p:txBody>
          <a:bodyPr/>
          <a:lstStyle/>
          <a:p>
            <a:r>
              <a:rPr lang="en-US" dirty="0"/>
              <a:t>Blocks have one entrance point and a set number of exit points, depending on the block type</a:t>
            </a:r>
          </a:p>
          <a:p>
            <a:r>
              <a:rPr lang="en-US" dirty="0"/>
              <a:t>Entrance points can accept multiple paths</a:t>
            </a:r>
          </a:p>
          <a:p>
            <a:r>
              <a:rPr lang="en-US" dirty="0"/>
              <a:t>Exit points can only go to one path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4291012"/>
            <a:ext cx="197586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lang="en-US" dirty="0"/>
              <a:t>Two paths to</a:t>
            </a:r>
            <a:br>
              <a:rPr lang="en-US" dirty="0"/>
            </a:br>
            <a:r>
              <a:rPr lang="en-US" dirty="0"/>
              <a:t>one entrance point</a:t>
            </a:r>
          </a:p>
        </p:txBody>
      </p:sp>
    </p:spTree>
    <p:extLst>
      <p:ext uri="{BB962C8B-B14F-4D97-AF65-F5344CB8AC3E}">
        <p14:creationId xmlns:p14="http://schemas.microsoft.com/office/powerpoint/2010/main" val="388267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– Assigning Workflows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334000" cy="5105400"/>
          </a:xfrm>
        </p:spPr>
        <p:txBody>
          <a:bodyPr/>
          <a:lstStyle/>
          <a:p>
            <a:r>
              <a:rPr lang="en-US" dirty="0"/>
              <a:t>Selectively assign Workflows to Workstations</a:t>
            </a:r>
          </a:p>
          <a:p>
            <a:r>
              <a:rPr lang="en-US" dirty="0"/>
              <a:t>All, none, or specific Workstations</a:t>
            </a:r>
          </a:p>
          <a:p>
            <a:r>
              <a:rPr lang="en-US" dirty="0"/>
              <a:t>Can execute on a single Workstation when assigned to multiple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DB27F2-A238-437A-B29E-7AB82F22E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866" y="1371600"/>
            <a:ext cx="3297275" cy="3940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7E54BE-62C0-438B-A58E-340CD8924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492" y="3429000"/>
            <a:ext cx="3517808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6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– Defining Triggers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Trigger Browser to define which events will trigger </a:t>
            </a:r>
            <a:r>
              <a:rPr lang="en-US"/>
              <a:t>the Workflow</a:t>
            </a:r>
            <a:endParaRPr lang="en-US" dirty="0"/>
          </a:p>
          <a:p>
            <a:r>
              <a:rPr lang="en-US" dirty="0"/>
              <a:t>Can add multiple triggers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E78048-C37C-4C08-8C50-B09DCA308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05" y="2971800"/>
            <a:ext cx="3299564" cy="273957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B74710-3F5B-41CC-9F10-6ABCC6920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555" y="2351314"/>
            <a:ext cx="4709086" cy="381725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337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becab749-c04a-4109-a0a0-2e284a483d2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DBEA13DF96F44A7CAE022C969308A" ma:contentTypeVersion="14" ma:contentTypeDescription="Create a new document." ma:contentTypeScope="" ma:versionID="19fa9d48c27cad85fe6c71ec5dcd8e46">
  <xsd:schema xmlns:xsd="http://www.w3.org/2001/XMLSchema" xmlns:xs="http://www.w3.org/2001/XMLSchema" xmlns:p="http://schemas.microsoft.com/office/2006/metadata/properties" xmlns:ns2="becab749-c04a-4109-a0a0-2e284a483d2a" xmlns:ns3="bdb7d3d8-cd9b-47ef-bfb5-4cd34af3f5dc" targetNamespace="http://schemas.microsoft.com/office/2006/metadata/properties" ma:root="true" ma:fieldsID="01044566f3c2e4f173583bbe58f213b6" ns2:_="" ns3:_="">
    <xsd:import namespace="becab749-c04a-4109-a0a0-2e284a483d2a"/>
    <xsd:import namespace="bdb7d3d8-cd9b-47ef-bfb5-4cd34af3f5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ab749-c04a-4109-a0a0-2e284a483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" ma:index="21" nillable="true" ma:displayName="Note " ma:description="Purpose " ma:format="Dropdown" ma:internalName="No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7d3d8-cd9b-47ef-bfb5-4cd34af3f5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73E3CC-2B00-4982-91C3-F60A6545EB06}">
  <ds:schemaRefs>
    <ds:schemaRef ds:uri="http://schemas.microsoft.com/office/2006/metadata/properties"/>
    <ds:schemaRef ds:uri="http://schemas.microsoft.com/office/infopath/2007/PartnerControls"/>
    <ds:schemaRef ds:uri="becab749-c04a-4109-a0a0-2e284a483d2a"/>
  </ds:schemaRefs>
</ds:datastoreItem>
</file>

<file path=customXml/itemProps2.xml><?xml version="1.0" encoding="utf-8"?>
<ds:datastoreItem xmlns:ds="http://schemas.openxmlformats.org/officeDocument/2006/customXml" ds:itemID="{1DABB00A-77F2-49FE-837D-F4FC0673F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BB3899-0947-490A-9950-84A7C2503B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ab749-c04a-4109-a0a0-2e284a483d2a"/>
    <ds:schemaRef ds:uri="bdb7d3d8-cd9b-47ef-bfb5-4cd34af3f5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3951</TotalTime>
  <Words>1148</Words>
  <Application>Microsoft Office PowerPoint</Application>
  <PresentationFormat>On-screen Show (4:3)</PresentationFormat>
  <Paragraphs>139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Arial</vt:lpstr>
      <vt:lpstr>Calibri</vt:lpstr>
      <vt:lpstr>IPFusionTheme</vt:lpstr>
      <vt:lpstr>Module 4</vt:lpstr>
      <vt:lpstr>Overview</vt:lpstr>
      <vt:lpstr>Overview</vt:lpstr>
      <vt:lpstr>Overview – Interactive Workflows</vt:lpstr>
      <vt:lpstr>Overview – Background Workflows</vt:lpstr>
      <vt:lpstr>Design – Blocks &amp; Connections</vt:lpstr>
      <vt:lpstr>Design – Blocks &amp; Connections</vt:lpstr>
      <vt:lpstr>Design – Assigning Workflows</vt:lpstr>
      <vt:lpstr>Design – Defining Triggers</vt:lpstr>
      <vt:lpstr>Common Blocks</vt:lpstr>
      <vt:lpstr>Common Blocks – Start</vt:lpstr>
      <vt:lpstr>Common Blocks – Stop</vt:lpstr>
      <vt:lpstr>Common Blocks – Action</vt:lpstr>
      <vt:lpstr>Common Blocks – Action</vt:lpstr>
      <vt:lpstr>Common Blocks – Logic</vt:lpstr>
      <vt:lpstr>Common Blocks – Counter Loop</vt:lpstr>
      <vt:lpstr>Common Blocks – Shell</vt:lpstr>
      <vt:lpstr>Common Blocks – Timer</vt:lpstr>
      <vt:lpstr>Common Blocks – Switch Case</vt:lpstr>
      <vt:lpstr>Common Blocks – Switch Case</vt:lpstr>
      <vt:lpstr>State Blocks</vt:lpstr>
      <vt:lpstr>State Blocks</vt:lpstr>
      <vt:lpstr>HTTP Blocks</vt:lpstr>
      <vt:lpstr>Email Block</vt:lpstr>
      <vt:lpstr>Interactive Workflows</vt:lpstr>
      <vt:lpstr>Interactive Workflows</vt:lpstr>
      <vt:lpstr>Interactive – Cancel Button</vt:lpstr>
      <vt:lpstr>Interactive – Action on Preempt</vt:lpstr>
      <vt:lpstr>Interactive – Display Style</vt:lpstr>
      <vt:lpstr>Interactive – Enabled</vt:lpstr>
      <vt:lpstr>Interactive – Execution Priority</vt:lpstr>
      <vt:lpstr>Interactive – Name</vt:lpstr>
      <vt:lpstr>Interactive Blocks</vt:lpstr>
      <vt:lpstr>Interactive Blocks – Execute Workflow</vt:lpstr>
      <vt:lpstr>Interactive Blocks – Decision</vt:lpstr>
      <vt:lpstr>Interactive Blocks – Decision</vt:lpstr>
      <vt:lpstr>Interactive Blocks – Display</vt:lpstr>
      <vt:lpstr>Interactive Blocks – File</vt:lpstr>
      <vt:lpstr>Global Workflows</vt:lpstr>
      <vt:lpstr>Module 4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</dc:title>
  <dc:creator>Wilson, Breanna</dc:creator>
  <cp:lastModifiedBy>Breanna Wilson</cp:lastModifiedBy>
  <cp:revision>41</cp:revision>
  <dcterms:created xsi:type="dcterms:W3CDTF">2020-06-15T21:27:01Z</dcterms:created>
  <dcterms:modified xsi:type="dcterms:W3CDTF">2022-04-04T16:14:15Z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0x010100BC3DBEA13DF96F44A7CAE022C969308A</vt:lpwstr>
  </property>
</Properties>
</file>