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4"/>
  </p:sldMasterIdLst>
  <p:notesMasterIdLst>
    <p:notesMasterId r:id="rId18"/>
  </p:notesMasterIdLst>
  <p:handoutMasterIdLst>
    <p:handoutMasterId r:id="rId19"/>
  </p:handoutMasterIdLst>
  <p:sldIdLst>
    <p:sldId id="385" r:id="rId5"/>
    <p:sldId id="399" r:id="rId6"/>
    <p:sldId id="267" r:id="rId7"/>
    <p:sldId id="398" r:id="rId8"/>
    <p:sldId id="271" r:id="rId9"/>
    <p:sldId id="430" r:id="rId10"/>
    <p:sldId id="418" r:id="rId11"/>
    <p:sldId id="431" r:id="rId12"/>
    <p:sldId id="437" r:id="rId13"/>
    <p:sldId id="439" r:id="rId14"/>
    <p:sldId id="436" r:id="rId15"/>
    <p:sldId id="433" r:id="rId16"/>
    <p:sldId id="367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95" autoAdjust="0"/>
    <p:restoredTop sz="96357" autoAdjust="0"/>
  </p:normalViewPr>
  <p:slideViewPr>
    <p:cSldViewPr>
      <p:cViewPr varScale="1">
        <p:scale>
          <a:sx n="65" d="100"/>
          <a:sy n="65" d="100"/>
        </p:scale>
        <p:origin x="84" y="10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609FCAE6-1D8F-4771-8711-3A96A071E521}" type="datetimeFigureOut">
              <a:rPr lang="en-CA" smtClean="0"/>
              <a:t>2022-04-04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50DEA939-43D5-4C5E-B369-1FE1D4FAB7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2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7EE2CDDF-0007-4E11-A741-1EBBE4621499}" type="datetimeFigureOut">
              <a:rPr lang="en-CA" smtClean="0"/>
              <a:t>2022-04-04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2C185B80-357A-4BB5-BC49-62A72F54E2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2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840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 screenshots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74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7200" b="1" cap="none" baseline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Module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DFB3268-651E-43CD-AF8B-212EC29B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6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3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5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CBCA4C9-EFF5-4CDD-8BC1-DDF523274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74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7B57563-E1E1-47F1-A15C-0A493535B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FEEBBA-F5BA-4255-B013-F4CD41538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56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91F2969-BAC4-41A9-A4C5-E8470989B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76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4B1540-B4B3-4373-9630-09F2AD822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19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37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9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7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80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6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24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2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38300" y="1483190"/>
            <a:ext cx="5867400" cy="1927225"/>
          </a:xfrm>
        </p:spPr>
        <p:txBody>
          <a:bodyPr/>
          <a:lstStyle/>
          <a:p>
            <a:r>
              <a:rPr lang="en-US" dirty="0"/>
              <a:t>Module 7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143000" y="3352800"/>
            <a:ext cx="6858000" cy="1752600"/>
          </a:xfrm>
        </p:spPr>
        <p:txBody>
          <a:bodyPr>
            <a:normAutofit/>
          </a:bodyPr>
          <a:lstStyle/>
          <a:p>
            <a:r>
              <a:rPr lang="en-US" dirty="0"/>
              <a:t>Advanced Features: </a:t>
            </a:r>
          </a:p>
          <a:p>
            <a:r>
              <a:rPr lang="en-US" dirty="0"/>
              <a:t>Logging and Reporting</a:t>
            </a:r>
          </a:p>
        </p:txBody>
      </p:sp>
    </p:spTree>
    <p:extLst>
      <p:ext uri="{BB962C8B-B14F-4D97-AF65-F5344CB8AC3E}">
        <p14:creationId xmlns:p14="http://schemas.microsoft.com/office/powerpoint/2010/main" val="183154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9B9A165-8EDE-4289-8F9D-45DB3E61A9C8}"/>
              </a:ext>
            </a:extLst>
          </p:cNvPr>
          <p:cNvSpPr txBox="1"/>
          <p:nvPr/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spc="-100" baseline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Generated Default Operator Activity Report example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6CC2164D-0E77-4CAB-8A86-631AF6D3A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24" y="1066800"/>
            <a:ext cx="7848599" cy="55725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29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F5EA3-5EDE-4C15-BAC9-F54A7EB9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Statistical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2A7C3-3152-4ADA-B277-4502717D9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981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Statistical reports display the number of occurrences of similar events during project usage.</a:t>
            </a:r>
          </a:p>
          <a:p>
            <a:r>
              <a:rPr lang="en-US" dirty="0"/>
              <a:t>Add more filters/columns to the </a:t>
            </a:r>
            <a:r>
              <a:rPr lang="en-US" b="1" dirty="0"/>
              <a:t>Statistical Expression </a:t>
            </a:r>
            <a:r>
              <a:rPr lang="en-US" dirty="0"/>
              <a:t>to obtain the needed information.</a:t>
            </a:r>
          </a:p>
          <a:p>
            <a:r>
              <a:rPr lang="en-US" dirty="0"/>
              <a:t>Group the results by one of the criteria to cluster the data.</a:t>
            </a:r>
          </a:p>
          <a:p>
            <a:pPr lvl="1"/>
            <a:r>
              <a:rPr lang="en-US" dirty="0"/>
              <a:t>All data that share the same group by criterion is one “Occurrence”.</a:t>
            </a:r>
          </a:p>
          <a:p>
            <a:endParaRPr lang="en-CA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9D2BEE-8290-4905-AAFD-0525823B8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480" y="3436853"/>
            <a:ext cx="2829320" cy="28483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5D1714-778A-4B22-8777-B48C7F087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3150465"/>
            <a:ext cx="4589008" cy="342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1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11668-7CB6-455B-B8C0-4F246F585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and Editing Custom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9AF6C-5940-45C9-8565-12F92EADC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981200"/>
          </a:xfrm>
        </p:spPr>
        <p:txBody>
          <a:bodyPr>
            <a:normAutofit/>
          </a:bodyPr>
          <a:lstStyle/>
          <a:p>
            <a:r>
              <a:rPr lang="en-CA" dirty="0"/>
              <a:t>When creating new reports or editing existing ones, it will bring up the </a:t>
            </a:r>
            <a:r>
              <a:rPr lang="en-CA" b="1" dirty="0"/>
              <a:t>Report Tool Host </a:t>
            </a:r>
            <a:r>
              <a:rPr lang="en-CA" dirty="0"/>
              <a:t>Window.</a:t>
            </a:r>
          </a:p>
          <a:p>
            <a:r>
              <a:rPr lang="en-CA" dirty="0"/>
              <a:t>This is where users can edit the look and data of the report sheets that the application will generate.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49CCEA-5BB8-4F65-8FF3-FD4931C18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220" y="3048000"/>
            <a:ext cx="5629559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31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752600"/>
            <a:ext cx="7010400" cy="2200275"/>
          </a:xfrm>
        </p:spPr>
        <p:txBody>
          <a:bodyPr>
            <a:normAutofit/>
          </a:bodyPr>
          <a:lstStyle/>
          <a:p>
            <a:r>
              <a:rPr lang="en-US" dirty="0"/>
              <a:t>Module 7 Complete</a:t>
            </a:r>
          </a:p>
        </p:txBody>
      </p:sp>
    </p:spTree>
    <p:extLst>
      <p:ext uri="{BB962C8B-B14F-4D97-AF65-F5344CB8AC3E}">
        <p14:creationId xmlns:p14="http://schemas.microsoft.com/office/powerpoint/2010/main" val="27298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52600"/>
            <a:ext cx="5486400" cy="2200275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9226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00600"/>
          </a:xfrm>
        </p:spPr>
        <p:txBody>
          <a:bodyPr>
            <a:normAutofit/>
          </a:bodyPr>
          <a:lstStyle/>
          <a:p>
            <a:r>
              <a:rPr lang="en-US" sz="2200" dirty="0"/>
              <a:t>The </a:t>
            </a:r>
            <a:r>
              <a:rPr lang="en-US" sz="2200" dirty="0" err="1"/>
              <a:t>IPFusion</a:t>
            </a:r>
            <a:r>
              <a:rPr lang="en-US" sz="2200" dirty="0"/>
              <a:t> Logging and Reporting Application allows the logging and generation of data about the activities in the software.</a:t>
            </a:r>
          </a:p>
          <a:p>
            <a:r>
              <a:rPr lang="en-US" sz="2200" dirty="0"/>
              <a:t>It uses the Logging driver using Microsoft Message Queueing and SQL Server.</a:t>
            </a:r>
          </a:p>
          <a:p>
            <a:r>
              <a:rPr lang="en-US" sz="2200" dirty="0"/>
              <a:t>With this app, system events and user actions can then be monitored and archived.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71AF23-D2BC-4B69-9F3E-CE7490F168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176" y="3276600"/>
            <a:ext cx="4623848" cy="348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1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1752600"/>
            <a:ext cx="7543800" cy="2200275"/>
          </a:xfrm>
        </p:spPr>
        <p:txBody>
          <a:bodyPr/>
          <a:lstStyle/>
          <a:p>
            <a:r>
              <a:rPr lang="en-US" dirty="0"/>
              <a:t>Installing the Logging Database and Software</a:t>
            </a:r>
          </a:p>
        </p:txBody>
      </p:sp>
    </p:spTree>
    <p:extLst>
      <p:ext uri="{BB962C8B-B14F-4D97-AF65-F5344CB8AC3E}">
        <p14:creationId xmlns:p14="http://schemas.microsoft.com/office/powerpoint/2010/main" val="258061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Installing the Logging Database and the Application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12408"/>
            <a:ext cx="8290560" cy="4935992"/>
          </a:xfrm>
        </p:spPr>
        <p:txBody>
          <a:bodyPr>
            <a:normAutofit/>
          </a:bodyPr>
          <a:lstStyle/>
          <a:p>
            <a:r>
              <a:rPr lang="en-US" dirty="0"/>
              <a:t>Install a version of the Microsoft SQL Server database in the main logging server/Workstation</a:t>
            </a:r>
          </a:p>
          <a:p>
            <a:pPr lvl="1"/>
            <a:r>
              <a:rPr lang="en-US" dirty="0"/>
              <a:t>Minimum version is SQL Server 2012 R2</a:t>
            </a:r>
          </a:p>
          <a:p>
            <a:pPr lvl="1"/>
            <a:r>
              <a:rPr lang="en-US" dirty="0"/>
              <a:t>SQL Server 2017 can be installed by the Logging installer</a:t>
            </a:r>
          </a:p>
          <a:p>
            <a:r>
              <a:rPr lang="en-US" dirty="0"/>
              <a:t>Make sure that the SQL Server installation is correct by connecting to the database.</a:t>
            </a:r>
          </a:p>
          <a:p>
            <a:r>
              <a:rPr lang="en-CA" dirty="0"/>
              <a:t>After installing the SQL Server Database, install the remaining Logging and Reporting components.</a:t>
            </a:r>
          </a:p>
          <a:p>
            <a:endParaRPr lang="en-US" dirty="0"/>
          </a:p>
        </p:txBody>
      </p:sp>
      <p:sp>
        <p:nvSpPr>
          <p:cNvPr id="2" name="AutoShape 2" descr="IPFUSI~1_img3"/>
          <p:cNvSpPr>
            <a:spLocks noChangeAspect="1" noChangeArrowheads="1"/>
          </p:cNvSpPr>
          <p:nvPr/>
        </p:nvSpPr>
        <p:spPr bwMode="auto">
          <a:xfrm>
            <a:off x="63500" y="-136525"/>
            <a:ext cx="9648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1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FFBB-227E-4C0F-AFA2-16BAC016E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Installing the Software — Workstations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85F06-A838-4D3A-904D-E535276C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Reporting application can optionally be installed with IPFusion.</a:t>
            </a:r>
          </a:p>
          <a:p>
            <a:r>
              <a:rPr lang="en-CA" dirty="0"/>
              <a:t>To update the Logging server information, open the Reporting application and go to </a:t>
            </a:r>
            <a:r>
              <a:rPr lang="en-CA" b="1" dirty="0"/>
              <a:t>File &gt; Options</a:t>
            </a:r>
            <a:r>
              <a:rPr lang="en-CA" dirty="0"/>
              <a:t>.</a:t>
            </a:r>
          </a:p>
          <a:p>
            <a:pPr lvl="1"/>
            <a:r>
              <a:rPr lang="en-CA" dirty="0"/>
              <a:t>Set the server IP address or host name</a:t>
            </a:r>
          </a:p>
          <a:p>
            <a:pPr lvl="1"/>
            <a:r>
              <a:rPr lang="en-CA" dirty="0"/>
              <a:t>Set the database name</a:t>
            </a:r>
          </a:p>
          <a:p>
            <a:pPr lvl="1"/>
            <a:r>
              <a:rPr lang="en-CA" dirty="0"/>
              <a:t>If the user you are logged is as does not have permissions to the SQL database, uncheck </a:t>
            </a:r>
            <a:r>
              <a:rPr lang="en-CA" b="1" dirty="0"/>
              <a:t>Trusted Connection</a:t>
            </a:r>
            <a:r>
              <a:rPr lang="en-CA" dirty="0"/>
              <a:t> and enter in the username and password for the SQL user.</a:t>
            </a:r>
          </a:p>
        </p:txBody>
      </p:sp>
    </p:spTree>
    <p:extLst>
      <p:ext uri="{BB962C8B-B14F-4D97-AF65-F5344CB8AC3E}">
        <p14:creationId xmlns:p14="http://schemas.microsoft.com/office/powerpoint/2010/main" val="13332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1752600"/>
            <a:ext cx="9067800" cy="2200275"/>
          </a:xfrm>
        </p:spPr>
        <p:txBody>
          <a:bodyPr>
            <a:normAutofit/>
          </a:bodyPr>
          <a:lstStyle/>
          <a:p>
            <a:r>
              <a:rPr lang="en-US" dirty="0"/>
              <a:t>Viewing Logs with the Reporting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82779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FFBB-227E-4C0F-AFA2-16BAC016E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Viewing Logs —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85F06-A838-4D3A-904D-E535276C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All the logs created by the Workstations are grouped into reports.</a:t>
            </a:r>
          </a:p>
          <a:p>
            <a:r>
              <a:rPr lang="en-CA" dirty="0"/>
              <a:t>Users can add and edit reports to filter out logs and data based on their needs.</a:t>
            </a:r>
          </a:p>
          <a:p>
            <a:r>
              <a:rPr lang="en-CA" dirty="0"/>
              <a:t>Reports can then be generated which can be reviewed, printed, or saved as a file.</a:t>
            </a:r>
          </a:p>
          <a:p>
            <a:r>
              <a:rPr lang="en-CA" dirty="0"/>
              <a:t>Upon starting the application there are some reports already created by default.</a:t>
            </a:r>
          </a:p>
          <a:p>
            <a:pPr lvl="1"/>
            <a:r>
              <a:rPr lang="en-CA" dirty="0"/>
              <a:t>Any changes to the format of the default reports will be discarded. Save the edits as new reports instead.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216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F44A-2917-47E1-B39B-4AABDF8FF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Default Operator Activity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C63EA-03F6-4445-A590-C873CB64B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report is pre-configured to filter information in a generic security system</a:t>
            </a:r>
            <a:r>
              <a:rPr lang="en-CA" dirty="0"/>
              <a:t>.</a:t>
            </a:r>
          </a:p>
          <a:p>
            <a:r>
              <a:rPr lang="en-CA" dirty="0"/>
              <a:t>The </a:t>
            </a:r>
            <a:r>
              <a:rPr lang="en-CA" b="1" dirty="0"/>
              <a:t>General</a:t>
            </a:r>
            <a:r>
              <a:rPr lang="en-CA" dirty="0"/>
              <a:t> section determines the fields that the report will filter the logs with.</a:t>
            </a:r>
          </a:p>
          <a:p>
            <a:r>
              <a:rPr lang="en-CA" dirty="0"/>
              <a:t>Setting the fields in the </a:t>
            </a:r>
            <a:r>
              <a:rPr lang="en-CA" b="1" dirty="0"/>
              <a:t>Date and Time </a:t>
            </a:r>
            <a:r>
              <a:rPr lang="en-CA" dirty="0"/>
              <a:t>section will only obtain the specified logs from that time frame.</a:t>
            </a:r>
          </a:p>
          <a:p>
            <a:endParaRPr lang="en-CA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FE64AB-92E1-4409-A461-6C63BD5091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882116"/>
            <a:ext cx="6248400" cy="251868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335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FusionTheme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B94700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FusionTheme" id="{6DD0CF2D-F76D-4FE0-A30D-65FCF0830346}" vid="{D10817AD-FA64-401F-8660-E95FFFE6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3DBEA13DF96F44A7CAE022C969308A" ma:contentTypeVersion="14" ma:contentTypeDescription="Create a new document." ma:contentTypeScope="" ma:versionID="19fa9d48c27cad85fe6c71ec5dcd8e46">
  <xsd:schema xmlns:xsd="http://www.w3.org/2001/XMLSchema" xmlns:xs="http://www.w3.org/2001/XMLSchema" xmlns:p="http://schemas.microsoft.com/office/2006/metadata/properties" xmlns:ns2="becab749-c04a-4109-a0a0-2e284a483d2a" xmlns:ns3="bdb7d3d8-cd9b-47ef-bfb5-4cd34af3f5dc" targetNamespace="http://schemas.microsoft.com/office/2006/metadata/properties" ma:root="true" ma:fieldsID="01044566f3c2e4f173583bbe58f213b6" ns2:_="" ns3:_="">
    <xsd:import namespace="becab749-c04a-4109-a0a0-2e284a483d2a"/>
    <xsd:import namespace="bdb7d3d8-cd9b-47ef-bfb5-4cd34af3f5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ab749-c04a-4109-a0a0-2e284a483d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Note" ma:index="21" nillable="true" ma:displayName="Note " ma:description="Purpose " ma:format="Dropdown" ma:internalName="Not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b7d3d8-cd9b-47ef-bfb5-4cd34af3f5d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 xmlns="becab749-c04a-4109-a0a0-2e284a483d2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EB71D3-F97E-444E-B4D3-50354346B9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cab749-c04a-4109-a0a0-2e284a483d2a"/>
    <ds:schemaRef ds:uri="bdb7d3d8-cd9b-47ef-bfb5-4cd34af3f5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296C50-FB42-42B1-B7BF-6FB354AF6949}">
  <ds:schemaRefs>
    <ds:schemaRef ds:uri="http://schemas.microsoft.com/office/2006/metadata/properties"/>
    <ds:schemaRef ds:uri="http://schemas.microsoft.com/office/infopath/2007/PartnerControls"/>
    <ds:schemaRef ds:uri="becab749-c04a-4109-a0a0-2e284a483d2a"/>
  </ds:schemaRefs>
</ds:datastoreItem>
</file>

<file path=customXml/itemProps3.xml><?xml version="1.0" encoding="utf-8"?>
<ds:datastoreItem xmlns:ds="http://schemas.openxmlformats.org/officeDocument/2006/customXml" ds:itemID="{71B4057D-96B1-4634-9E8D-DD9DF117B4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IPFusionTheme</Template>
  <TotalTime>7849</TotalTime>
  <Words>476</Words>
  <Application>Microsoft Office PowerPoint</Application>
  <PresentationFormat>On-screen Show (4:3)</PresentationFormat>
  <Paragraphs>51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IPFusionTheme</vt:lpstr>
      <vt:lpstr>Module 7</vt:lpstr>
      <vt:lpstr>Overview</vt:lpstr>
      <vt:lpstr>Overview</vt:lpstr>
      <vt:lpstr>Installing the Logging Database and Software</vt:lpstr>
      <vt:lpstr>Installing the Logging Database and the Application</vt:lpstr>
      <vt:lpstr>Installing the Software — Workstations</vt:lpstr>
      <vt:lpstr>Viewing Logs with the Reporting Application</vt:lpstr>
      <vt:lpstr>Viewing Logs — Basics</vt:lpstr>
      <vt:lpstr>Default Operator Activity Report</vt:lpstr>
      <vt:lpstr>PowerPoint Presentation</vt:lpstr>
      <vt:lpstr>Statistical Reports</vt:lpstr>
      <vt:lpstr>Creating and Editing Custom Reports</vt:lpstr>
      <vt:lpstr>Module 7 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Delco HMI Concept</dc:title>
  <dc:creator>Hildebrandt, Jeremy</dc:creator>
  <cp:lastModifiedBy>Breanna Wilson</cp:lastModifiedBy>
  <cp:revision>601</cp:revision>
  <cp:lastPrinted>2015-10-21T22:55:11Z</cp:lastPrinted>
  <dcterms:created xsi:type="dcterms:W3CDTF">2012-11-27T18:51:14Z</dcterms:created>
  <dcterms:modified xsi:type="dcterms:W3CDTF">2022-04-04T16:15:38Z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0x010100BC3DBEA13DF96F44A7CAE022C969308A</vt:lpwstr>
  </property>
</Properties>
</file>