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8" r:id="rId1"/>
  </p:sldMasterIdLst>
  <p:notesMasterIdLst>
    <p:notesMasterId r:id="rId17"/>
  </p:notesMasterIdLst>
  <p:handoutMasterIdLst>
    <p:handoutMasterId r:id="rId18"/>
  </p:handoutMasterIdLst>
  <p:sldIdLst>
    <p:sldId id="385" r:id="rId2"/>
    <p:sldId id="399" r:id="rId3"/>
    <p:sldId id="267" r:id="rId4"/>
    <p:sldId id="420" r:id="rId5"/>
    <p:sldId id="421" r:id="rId6"/>
    <p:sldId id="422" r:id="rId7"/>
    <p:sldId id="398" r:id="rId8"/>
    <p:sldId id="271" r:id="rId9"/>
    <p:sldId id="424" r:id="rId10"/>
    <p:sldId id="425" r:id="rId11"/>
    <p:sldId id="426" r:id="rId12"/>
    <p:sldId id="427" r:id="rId13"/>
    <p:sldId id="418" r:id="rId14"/>
    <p:sldId id="430" r:id="rId15"/>
    <p:sldId id="367" r:id="rId16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0195" autoAdjust="0"/>
    <p:restoredTop sz="96357" autoAdjust="0"/>
  </p:normalViewPr>
  <p:slideViewPr>
    <p:cSldViewPr>
      <p:cViewPr varScale="1">
        <p:scale>
          <a:sx n="110" d="100"/>
          <a:sy n="110" d="100"/>
        </p:scale>
        <p:origin x="1242" y="1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69698" cy="480226"/>
          </a:xfrm>
          <a:prstGeom prst="rect">
            <a:avLst/>
          </a:prstGeom>
        </p:spPr>
        <p:txBody>
          <a:bodyPr vert="horz" lIns="95552" tIns="47776" rIns="95552" bIns="47776" rtlCol="0"/>
          <a:lstStyle>
            <a:lvl1pPr algn="l">
              <a:defRPr sz="13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832" y="1"/>
            <a:ext cx="3169698" cy="480226"/>
          </a:xfrm>
          <a:prstGeom prst="rect">
            <a:avLst/>
          </a:prstGeom>
        </p:spPr>
        <p:txBody>
          <a:bodyPr vert="horz" lIns="95552" tIns="47776" rIns="95552" bIns="47776" rtlCol="0"/>
          <a:lstStyle>
            <a:lvl1pPr algn="r">
              <a:defRPr sz="1300"/>
            </a:lvl1pPr>
          </a:lstStyle>
          <a:p>
            <a:fld id="{609FCAE6-1D8F-4771-8711-3A96A071E521}" type="datetimeFigureOut">
              <a:rPr lang="en-CA" smtClean="0"/>
              <a:t>2021-10-08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326"/>
            <a:ext cx="3169698" cy="480226"/>
          </a:xfrm>
          <a:prstGeom prst="rect">
            <a:avLst/>
          </a:prstGeom>
        </p:spPr>
        <p:txBody>
          <a:bodyPr vert="horz" lIns="95552" tIns="47776" rIns="95552" bIns="47776" rtlCol="0" anchor="b"/>
          <a:lstStyle>
            <a:lvl1pPr algn="l">
              <a:defRPr sz="1300"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832" y="9119326"/>
            <a:ext cx="3169698" cy="480226"/>
          </a:xfrm>
          <a:prstGeom prst="rect">
            <a:avLst/>
          </a:prstGeom>
        </p:spPr>
        <p:txBody>
          <a:bodyPr vert="horz" lIns="95552" tIns="47776" rIns="95552" bIns="47776" rtlCol="0" anchor="b"/>
          <a:lstStyle>
            <a:lvl1pPr algn="r">
              <a:defRPr sz="1300"/>
            </a:lvl1pPr>
          </a:lstStyle>
          <a:p>
            <a:fld id="{50DEA939-43D5-4C5E-B369-1FE1D4FAB7C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969218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169920" cy="480060"/>
          </a:xfrm>
          <a:prstGeom prst="rect">
            <a:avLst/>
          </a:prstGeom>
        </p:spPr>
        <p:txBody>
          <a:bodyPr vert="horz" lIns="96651" tIns="48326" rIns="96651" bIns="48326" rtlCol="0"/>
          <a:lstStyle>
            <a:lvl1pPr algn="l">
              <a:defRPr sz="13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9" y="1"/>
            <a:ext cx="3169920" cy="480060"/>
          </a:xfrm>
          <a:prstGeom prst="rect">
            <a:avLst/>
          </a:prstGeom>
        </p:spPr>
        <p:txBody>
          <a:bodyPr vert="horz" lIns="96651" tIns="48326" rIns="96651" bIns="48326" rtlCol="0"/>
          <a:lstStyle>
            <a:lvl1pPr algn="r">
              <a:defRPr sz="1300"/>
            </a:lvl1pPr>
          </a:lstStyle>
          <a:p>
            <a:fld id="{7EE2CDDF-0007-4E11-A741-1EBBE4621499}" type="datetimeFigureOut">
              <a:rPr lang="en-CA" smtClean="0"/>
              <a:t>2021-10-08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19138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51" tIns="48326" rIns="96651" bIns="48326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1" y="4560572"/>
            <a:ext cx="5852160" cy="4320540"/>
          </a:xfrm>
          <a:prstGeom prst="rect">
            <a:avLst/>
          </a:prstGeom>
        </p:spPr>
        <p:txBody>
          <a:bodyPr vert="horz" lIns="96651" tIns="48326" rIns="96651" bIns="4832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119473"/>
            <a:ext cx="3169920" cy="480060"/>
          </a:xfrm>
          <a:prstGeom prst="rect">
            <a:avLst/>
          </a:prstGeom>
        </p:spPr>
        <p:txBody>
          <a:bodyPr vert="horz" lIns="96651" tIns="48326" rIns="96651" bIns="48326" rtlCol="0" anchor="b"/>
          <a:lstStyle>
            <a:lvl1pPr algn="l">
              <a:defRPr sz="13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9" y="9119473"/>
            <a:ext cx="3169920" cy="480060"/>
          </a:xfrm>
          <a:prstGeom prst="rect">
            <a:avLst/>
          </a:prstGeom>
        </p:spPr>
        <p:txBody>
          <a:bodyPr vert="horz" lIns="96651" tIns="48326" rIns="96651" bIns="48326" rtlCol="0" anchor="b"/>
          <a:lstStyle>
            <a:lvl1pPr algn="r">
              <a:defRPr sz="1300"/>
            </a:lvl1pPr>
          </a:lstStyle>
          <a:p>
            <a:fld id="{2C185B80-357A-4BB5-BC49-62A72F54E27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142563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185B80-357A-4BB5-BC49-62A72F54E276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070707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185B80-357A-4BB5-BC49-62A72F54E276}" type="slidenum">
              <a:rPr lang="en-CA" smtClean="0"/>
              <a:t>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070707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185B80-357A-4BB5-BC49-62A72F54E276}" type="slidenum">
              <a:rPr lang="en-CA" smtClean="0"/>
              <a:t>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070707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185B80-357A-4BB5-BC49-62A72F54E276}" type="slidenum">
              <a:rPr lang="en-CA" smtClean="0"/>
              <a:t>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070707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185B80-357A-4BB5-BC49-62A72F54E276}" type="slidenum">
              <a:rPr lang="en-CA" smtClean="0"/>
              <a:t>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070707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185B80-357A-4BB5-BC49-62A72F54E276}" type="slidenum">
              <a:rPr lang="en-CA" smtClean="0"/>
              <a:t>13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084085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185B80-357A-4BB5-BC49-62A72F54E276}" type="slidenum">
              <a:rPr lang="en-CA" smtClean="0"/>
              <a:t>15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070707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 algn="ctr">
              <a:defRPr sz="7200" b="1" cap="none" baseline="0">
                <a:solidFill>
                  <a:schemeClr val="accent2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Module 1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78486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4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>
            <a:extLst>
              <a:ext uri="{FF2B5EF4-FFF2-40B4-BE49-F238E27FC236}">
                <a16:creationId xmlns:a16="http://schemas.microsoft.com/office/drawing/2014/main" id="{7DFB3268-651E-43CD-AF8B-212EC29BEC7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85800" y="5943600"/>
            <a:ext cx="1335903" cy="5937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1653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/>
          <a:lstStyle/>
          <a:p>
            <a:fld id="{D74AC8C1-3CA6-49ED-B611-DC3E4C27647A}" type="datetimeFigureOut">
              <a:rPr lang="en-US" smtClean="0"/>
              <a:t>10/8/2021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/>
          <a:lstStyle/>
          <a:p>
            <a:fld id="{44626EF9-DF20-4025-A7DD-439A218CF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1785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/>
          <a:lstStyle/>
          <a:p>
            <a:fld id="{D74AC8C1-3CA6-49ED-B611-DC3E4C27647A}" type="datetimeFigureOut">
              <a:rPr lang="en-US" smtClean="0"/>
              <a:t>10/8/2021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/>
          <a:lstStyle/>
          <a:p>
            <a:fld id="{44626EF9-DF20-4025-A7DD-439A218CF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8879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1600200"/>
            <a:ext cx="7772400" cy="2200275"/>
          </a:xfrm>
        </p:spPr>
        <p:txBody>
          <a:bodyPr anchor="b">
            <a:normAutofit/>
          </a:bodyPr>
          <a:lstStyle>
            <a:lvl1pPr algn="ctr">
              <a:defRPr sz="6000" b="1" cap="none">
                <a:solidFill>
                  <a:schemeClr val="accent2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3980307"/>
            <a:ext cx="7848600" cy="1588"/>
          </a:xfrm>
          <a:prstGeom prst="line">
            <a:avLst/>
          </a:prstGeom>
          <a:ln w="190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>
            <a:extLst>
              <a:ext uri="{FF2B5EF4-FFF2-40B4-BE49-F238E27FC236}">
                <a16:creationId xmlns:a16="http://schemas.microsoft.com/office/drawing/2014/main" id="{ACBCA4C9-EFF5-4CDD-8BC1-DDF523274E1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31520" y="5791200"/>
            <a:ext cx="1335903" cy="5937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99207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1600200"/>
            <a:ext cx="7772400" cy="2200275"/>
          </a:xfrm>
        </p:spPr>
        <p:txBody>
          <a:bodyPr anchor="b">
            <a:normAutofit/>
          </a:bodyPr>
          <a:lstStyle>
            <a:lvl1pPr algn="ctr">
              <a:defRPr sz="6000" b="1" cap="none">
                <a:solidFill>
                  <a:schemeClr val="accent2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3980307"/>
            <a:ext cx="7848600" cy="1588"/>
          </a:xfrm>
          <a:prstGeom prst="line">
            <a:avLst/>
          </a:prstGeom>
          <a:ln w="190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>
            <a:extLst>
              <a:ext uri="{FF2B5EF4-FFF2-40B4-BE49-F238E27FC236}">
                <a16:creationId xmlns:a16="http://schemas.microsoft.com/office/drawing/2014/main" id="{562AAA2C-E7E6-4F68-BEDF-0F664B8444C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85800" y="5943600"/>
            <a:ext cx="1335903" cy="59373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8694"/>
            <a:ext cx="8229600" cy="1000506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05400"/>
          </a:xfrm>
        </p:spPr>
        <p:txBody>
          <a:bodyPr/>
          <a:lstStyle>
            <a:lvl1pPr>
              <a:defRPr>
                <a:solidFill>
                  <a:srgbClr val="53565A"/>
                </a:solidFill>
              </a:defRPr>
            </a:lvl1pPr>
            <a:lvl2pPr>
              <a:defRPr>
                <a:solidFill>
                  <a:srgbClr val="53565A"/>
                </a:solidFill>
              </a:defRPr>
            </a:lvl2pPr>
            <a:lvl3pPr>
              <a:defRPr>
                <a:solidFill>
                  <a:srgbClr val="53565A"/>
                </a:solidFill>
              </a:defRPr>
            </a:lvl3pPr>
            <a:lvl4pPr>
              <a:defRPr>
                <a:solidFill>
                  <a:srgbClr val="53565A"/>
                </a:solidFill>
              </a:defRPr>
            </a:lvl4pPr>
            <a:lvl5pPr>
              <a:defRPr>
                <a:solidFill>
                  <a:srgbClr val="53565A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AFEEBBA-F5BA-4255-B013-F4CD415389D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85800" y="5943600"/>
            <a:ext cx="1335903" cy="5937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2529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1600200"/>
            <a:ext cx="7772400" cy="2200275"/>
          </a:xfrm>
        </p:spPr>
        <p:txBody>
          <a:bodyPr anchor="b">
            <a:normAutofit/>
          </a:bodyPr>
          <a:lstStyle>
            <a:lvl1pPr algn="ctr">
              <a:defRPr sz="6000" b="1" cap="none">
                <a:solidFill>
                  <a:schemeClr val="accent2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3980307"/>
            <a:ext cx="7848600" cy="1588"/>
          </a:xfrm>
          <a:prstGeom prst="line">
            <a:avLst/>
          </a:prstGeom>
          <a:ln w="190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>
            <a:extLst>
              <a:ext uri="{FF2B5EF4-FFF2-40B4-BE49-F238E27FC236}">
                <a16:creationId xmlns:a16="http://schemas.microsoft.com/office/drawing/2014/main" id="{991F2969-BAC4-41A9-A4C5-E8470989BA8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31520" y="5791200"/>
            <a:ext cx="1335903" cy="5937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34015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47800"/>
            <a:ext cx="40386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7800"/>
            <a:ext cx="40386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A44B1540-B4B3-4373-9630-09F2AD822D2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85800" y="5943600"/>
            <a:ext cx="1335903" cy="5937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8070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/>
          <a:lstStyle/>
          <a:p>
            <a:fld id="{D74AC8C1-3CA6-49ED-B611-DC3E4C27647A}" type="datetimeFigureOut">
              <a:rPr lang="en-US" smtClean="0"/>
              <a:t>10/8/2021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/>
          <a:lstStyle/>
          <a:p>
            <a:fld id="{44626EF9-DF20-4025-A7DD-439A218CF633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290900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/>
          <a:lstStyle/>
          <a:p>
            <a:fld id="{D74AC8C1-3CA6-49ED-B611-DC3E4C27647A}" type="datetimeFigureOut">
              <a:rPr lang="en-US" smtClean="0"/>
              <a:t>10/8/2021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/>
          <a:lstStyle/>
          <a:p>
            <a:fld id="{44626EF9-DF20-4025-A7DD-439A218CF633}" type="slidenum">
              <a:rPr lang="en-US" smtClean="0"/>
              <a:t>‹#›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88C36F4-452E-40C6-A985-AB78A44601D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85800" y="5943600"/>
            <a:ext cx="1335903" cy="5937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2013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/>
          <a:lstStyle/>
          <a:p>
            <a:fld id="{D74AC8C1-3CA6-49ED-B611-DC3E4C27647A}" type="datetimeFigureOut">
              <a:rPr lang="en-US" smtClean="0"/>
              <a:t>10/8/2021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/>
          <a:lstStyle/>
          <a:p>
            <a:fld id="{44626EF9-DF20-4025-A7DD-439A218CF633}" type="slidenum">
              <a:rPr lang="en-US" smtClean="0"/>
              <a:t>‹#›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759F6F3-E48C-47AF-8137-84A99F1080D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85800" y="5943600"/>
            <a:ext cx="1335903" cy="5937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2357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/>
          <a:lstStyle/>
          <a:p>
            <a:fld id="{D74AC8C1-3CA6-49ED-B611-DC3E4C27647A}" type="datetimeFigureOut">
              <a:rPr lang="en-US" smtClean="0"/>
              <a:t>10/8/2021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/>
          <a:lstStyle/>
          <a:p>
            <a:fld id="{44626EF9-DF20-4025-A7DD-439A218CF633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97419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/>
          <a:lstStyle/>
          <a:p>
            <a:fld id="{D74AC8C1-3CA6-49ED-B611-DC3E4C27647A}" type="datetimeFigureOut">
              <a:rPr lang="en-US" smtClean="0"/>
              <a:t>10/8/2021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/>
          <a:lstStyle/>
          <a:p>
            <a:fld id="{44626EF9-DF20-4025-A7DD-439A218CF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28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18694"/>
            <a:ext cx="8229600" cy="10005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71600"/>
            <a:ext cx="8229600" cy="5105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70677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9" r:id="rId1"/>
    <p:sldLayoutId id="2147483950" r:id="rId2"/>
    <p:sldLayoutId id="2147483951" r:id="rId3"/>
    <p:sldLayoutId id="2147483952" r:id="rId4"/>
    <p:sldLayoutId id="2147483953" r:id="rId5"/>
    <p:sldLayoutId id="2147483954" r:id="rId6"/>
    <p:sldLayoutId id="2147483955" r:id="rId7"/>
    <p:sldLayoutId id="2147483956" r:id="rId8"/>
    <p:sldLayoutId id="2147483957" r:id="rId9"/>
    <p:sldLayoutId id="2147483958" r:id="rId10"/>
    <p:sldLayoutId id="2147483959" r:id="rId11"/>
    <p:sldLayoutId id="2147483960" r:id="rId12"/>
    <p:sldLayoutId id="2147483927" r:id="rId13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spcBef>
          <a:spcPct val="0"/>
        </a:spcBef>
        <a:buNone/>
        <a:defRPr sz="4000" b="1" kern="1200" spc="-100" baseline="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600200" y="1491142"/>
            <a:ext cx="5943600" cy="1927225"/>
          </a:xfrm>
        </p:spPr>
        <p:txBody>
          <a:bodyPr/>
          <a:lstStyle/>
          <a:p>
            <a:r>
              <a:rPr lang="en-US" dirty="0"/>
              <a:t>Module 10</a:t>
            </a:r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>
          <a:xfrm>
            <a:off x="1219200" y="3439633"/>
            <a:ext cx="6705600" cy="1752600"/>
          </a:xfrm>
        </p:spPr>
        <p:txBody>
          <a:bodyPr>
            <a:normAutofit/>
          </a:bodyPr>
          <a:lstStyle/>
          <a:p>
            <a:r>
              <a:rPr lang="en-US" dirty="0"/>
              <a:t>Advanced Features: </a:t>
            </a:r>
          </a:p>
          <a:p>
            <a:r>
              <a:rPr lang="en-US" dirty="0"/>
              <a:t>Security Management</a:t>
            </a:r>
          </a:p>
        </p:txBody>
      </p:sp>
    </p:spTree>
    <p:extLst>
      <p:ext uri="{BB962C8B-B14F-4D97-AF65-F5344CB8AC3E}">
        <p14:creationId xmlns:p14="http://schemas.microsoft.com/office/powerpoint/2010/main" val="1831542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9B57EA-36A9-49B6-89C2-77DC4DCACF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Security Manager: Defining Users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C709D7-5A7F-47E8-B902-99D0812DC5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The user’s information and credentials will need to be input when creating a new account .</a:t>
            </a:r>
          </a:p>
          <a:p>
            <a:r>
              <a:rPr lang="en-CA" dirty="0"/>
              <a:t>Editing existing user accounts also allow their assignment to groups.</a:t>
            </a:r>
          </a:p>
          <a:p>
            <a:pPr marL="0" indent="0">
              <a:buNone/>
            </a:pPr>
            <a:endParaRPr lang="en-CA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3B7B9A3-17A8-4BF0-A31D-3983BF86D76E}"/>
              </a:ext>
            </a:extLst>
          </p:cNvPr>
          <p:cNvSpPr txBox="1"/>
          <p:nvPr/>
        </p:nvSpPr>
        <p:spPr>
          <a:xfrm>
            <a:off x="1824081" y="5754469"/>
            <a:ext cx="17841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Add new user account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3A6E015-FA3F-4BD9-8BBB-C43B9A1D1AC1}"/>
              </a:ext>
            </a:extLst>
          </p:cNvPr>
          <p:cNvSpPr txBox="1"/>
          <p:nvPr/>
        </p:nvSpPr>
        <p:spPr>
          <a:xfrm>
            <a:off x="6660393" y="2940403"/>
            <a:ext cx="20264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Edit user account and add to a group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6671B45-CF02-40B7-A5C8-D40CAF5385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5676" y="2965069"/>
            <a:ext cx="2649676" cy="277840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FD3CC494-A789-43E8-BB52-7CB8B429B3B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20303" y="2940403"/>
            <a:ext cx="2649676" cy="2776607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DADE5042-BD7F-47D6-A77A-85BB386E705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19749" y="3944181"/>
            <a:ext cx="2738950" cy="28816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07557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6291A8-D76D-4BC8-96A6-BA725CCD59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Security Manager: Defining Groups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CC37CB-84BD-44AD-B4C3-AB28D65C2D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Simply provide the name and assign members to create a new group.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0D41C19-5133-44FC-9E0C-F33BBDF32D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4605" y="2362200"/>
            <a:ext cx="3781953" cy="3381847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3DEBCB36-AE1E-4E30-AE29-E184FD454FA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25466" y="2362200"/>
            <a:ext cx="3772426" cy="3362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0188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3E896F-A8C5-4E78-A88D-FECB57EDD8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Security Manager: Assigning Privileges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87EA7E-205F-4264-BF14-D96AA357E6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User Groups can have varying privileges that control how much they can interact with the project.</a:t>
            </a:r>
          </a:p>
          <a:p>
            <a:r>
              <a:rPr lang="en-CA" dirty="0"/>
              <a:t>Select the allowed and denied actions based on the purpose of the groups and its members.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F2124D7-A669-44C7-81EE-D508345D0EE3}"/>
              </a:ext>
            </a:extLst>
          </p:cNvPr>
          <p:cNvSpPr txBox="1"/>
          <p:nvPr/>
        </p:nvSpPr>
        <p:spPr>
          <a:xfrm>
            <a:off x="1955964" y="6020283"/>
            <a:ext cx="502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*The Administrators group has all privileges allowed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2B01614-A90E-4991-B34F-B9867F42603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09333" y="2910979"/>
            <a:ext cx="3722462" cy="31134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5007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752600"/>
            <a:ext cx="8686800" cy="2200275"/>
          </a:xfrm>
        </p:spPr>
        <p:txBody>
          <a:bodyPr>
            <a:normAutofit/>
          </a:bodyPr>
          <a:lstStyle/>
          <a:p>
            <a:r>
              <a:rPr lang="en-US" dirty="0"/>
              <a:t>Active Directory Integration</a:t>
            </a:r>
          </a:p>
        </p:txBody>
      </p:sp>
    </p:spTree>
    <p:extLst>
      <p:ext uri="{BB962C8B-B14F-4D97-AF65-F5344CB8AC3E}">
        <p14:creationId xmlns:p14="http://schemas.microsoft.com/office/powerpoint/2010/main" val="8277926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3E896F-A8C5-4E78-A88D-FECB57EDD8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Active Directory Integration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87EA7E-205F-4264-BF14-D96AA357E6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Using Active Directory for the </a:t>
            </a:r>
            <a:r>
              <a:rPr lang="en-US" b="1" dirty="0"/>
              <a:t>Security Provider</a:t>
            </a:r>
            <a:r>
              <a:rPr lang="en-US" dirty="0"/>
              <a:t> allows you to use the already created users and groups in the domain.</a:t>
            </a:r>
          </a:p>
          <a:p>
            <a:pPr lvl="1"/>
            <a:r>
              <a:rPr lang="en-US" dirty="0"/>
              <a:t>If you use IPFusion instead, you will need to create the users and groups within </a:t>
            </a:r>
            <a:r>
              <a:rPr lang="en-US" b="1" dirty="0"/>
              <a:t>Security Manager</a:t>
            </a:r>
            <a:r>
              <a:rPr lang="en-US" dirty="0"/>
              <a:t>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5311775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1752600"/>
            <a:ext cx="7086600" cy="2200275"/>
          </a:xfrm>
        </p:spPr>
        <p:txBody>
          <a:bodyPr>
            <a:normAutofit/>
          </a:bodyPr>
          <a:lstStyle/>
          <a:p>
            <a:r>
              <a:rPr lang="en-US" dirty="0"/>
              <a:t>Module 10 Complete</a:t>
            </a:r>
          </a:p>
        </p:txBody>
      </p:sp>
    </p:spTree>
    <p:extLst>
      <p:ext uri="{BB962C8B-B14F-4D97-AF65-F5344CB8AC3E}">
        <p14:creationId xmlns:p14="http://schemas.microsoft.com/office/powerpoint/2010/main" val="2729825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66900" y="1752600"/>
            <a:ext cx="5410200" cy="2200275"/>
          </a:xfrm>
        </p:spPr>
        <p:txBody>
          <a:bodyPr/>
          <a:lstStyle/>
          <a:p>
            <a:r>
              <a:rPr lang="en-US" dirty="0"/>
              <a:t>Overview</a:t>
            </a:r>
          </a:p>
        </p:txBody>
      </p:sp>
    </p:spTree>
    <p:extLst>
      <p:ext uri="{BB962C8B-B14F-4D97-AF65-F5344CB8AC3E}">
        <p14:creationId xmlns:p14="http://schemas.microsoft.com/office/powerpoint/2010/main" val="392268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Overview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95400"/>
            <a:ext cx="8305800" cy="4800600"/>
          </a:xfrm>
        </p:spPr>
        <p:txBody>
          <a:bodyPr>
            <a:normAutofit/>
          </a:bodyPr>
          <a:lstStyle/>
          <a:p>
            <a:r>
              <a:rPr lang="en-US" sz="2200" dirty="0"/>
              <a:t>Manage users and groups access to IPFusion.</a:t>
            </a:r>
            <a:endParaRPr lang="en-CA" sz="2200" dirty="0"/>
          </a:p>
          <a:p>
            <a:r>
              <a:rPr lang="en-CA" sz="2200" dirty="0"/>
              <a:t>Manage automatic logouts and maximum login attempts.</a:t>
            </a:r>
          </a:p>
          <a:p>
            <a:r>
              <a:rPr lang="en-CA" sz="2200" dirty="0"/>
              <a:t>Can use either IPFusion or Active Directory as the security provider.</a:t>
            </a:r>
          </a:p>
        </p:txBody>
      </p:sp>
    </p:spTree>
    <p:extLst>
      <p:ext uri="{BB962C8B-B14F-4D97-AF65-F5344CB8AC3E}">
        <p14:creationId xmlns:p14="http://schemas.microsoft.com/office/powerpoint/2010/main" val="1079417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C67EF2-BCF4-47E7-92B0-48DEBCA047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 – Enabling Security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77254A-83C1-4B33-A7A9-E6C7739B72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2057400"/>
          </a:xfrm>
        </p:spPr>
        <p:txBody>
          <a:bodyPr>
            <a:normAutofit fontScale="92500" lnSpcReduction="10000"/>
          </a:bodyPr>
          <a:lstStyle/>
          <a:p>
            <a:r>
              <a:rPr lang="en-CA" dirty="0"/>
              <a:t>Selecting the </a:t>
            </a:r>
            <a:r>
              <a:rPr lang="en-CA" b="1" dirty="0"/>
              <a:t>Security </a:t>
            </a:r>
            <a:r>
              <a:rPr lang="en-CA" dirty="0"/>
              <a:t>option in the </a:t>
            </a:r>
            <a:r>
              <a:rPr lang="en-CA" b="1" dirty="0"/>
              <a:t>Advanced</a:t>
            </a:r>
            <a:r>
              <a:rPr lang="en-CA" dirty="0"/>
              <a:t> tab will open a prompt to enable security settings.</a:t>
            </a:r>
          </a:p>
          <a:p>
            <a:r>
              <a:rPr lang="en-CA" dirty="0"/>
              <a:t>The project will then restart after confirmation.</a:t>
            </a:r>
          </a:p>
          <a:p>
            <a:r>
              <a:rPr lang="en-CA" dirty="0"/>
              <a:t>Afterwards, the </a:t>
            </a:r>
            <a:r>
              <a:rPr lang="en-CA" b="1" dirty="0"/>
              <a:t>Security Manager </a:t>
            </a:r>
            <a:r>
              <a:rPr lang="en-CA" dirty="0"/>
              <a:t>will open and both Designer and Runtime security are now enabled.</a:t>
            </a:r>
          </a:p>
          <a:p>
            <a:pPr lvl="1"/>
            <a:r>
              <a:rPr lang="en-CA" dirty="0"/>
              <a:t>Users will be logged in as Admin by default after the reboot.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CDB38D0-C255-46BB-A286-7C2EE294E1F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4191000"/>
            <a:ext cx="2433387" cy="1162098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EDDE41F7-D76E-46BD-AAB4-C333EDB85E5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86200" y="3429000"/>
            <a:ext cx="5105400" cy="31432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84443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B2396B-7C21-4B4F-B79E-E02B9375D7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 – Designer Security Prompt</a:t>
            </a:r>
            <a:endParaRPr lang="en-CA" dirty="0"/>
          </a:p>
        </p:txBody>
      </p:sp>
      <p:pic>
        <p:nvPicPr>
          <p:cNvPr id="7" name="Content Placeholder 6" descr="A screenshot of a cell phone&#10;&#10;Description automatically generated">
            <a:extLst>
              <a:ext uri="{FF2B5EF4-FFF2-40B4-BE49-F238E27FC236}">
                <a16:creationId xmlns:a16="http://schemas.microsoft.com/office/drawing/2014/main" id="{BC8996D6-4069-40B9-92BD-67E11E1A5DF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066800"/>
            <a:ext cx="8229600" cy="4449825"/>
          </a:xfr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CF563AD2-6A91-45CA-B0E3-B45E4D1B17B3}"/>
              </a:ext>
            </a:extLst>
          </p:cNvPr>
          <p:cNvSpPr txBox="1"/>
          <p:nvPr/>
        </p:nvSpPr>
        <p:spPr>
          <a:xfrm>
            <a:off x="1028700" y="5606534"/>
            <a:ext cx="7086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* This view can have additional options based on the Security Provider</a:t>
            </a:r>
          </a:p>
        </p:txBody>
      </p:sp>
    </p:spTree>
    <p:extLst>
      <p:ext uri="{BB962C8B-B14F-4D97-AF65-F5344CB8AC3E}">
        <p14:creationId xmlns:p14="http://schemas.microsoft.com/office/powerpoint/2010/main" val="25076640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4802DD-DFB2-4896-B86E-34FFEC535E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 – Runtime Security Prompt</a:t>
            </a:r>
            <a:endParaRPr lang="en-CA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90714ED-D15F-49D2-926D-BC5DD2580E3B}"/>
              </a:ext>
            </a:extLst>
          </p:cNvPr>
          <p:cNvSpPr txBox="1"/>
          <p:nvPr/>
        </p:nvSpPr>
        <p:spPr>
          <a:xfrm>
            <a:off x="1028699" y="5534555"/>
            <a:ext cx="7086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* This view can have additional options based on the Security Provider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2F55691-F416-4708-8A1C-2A67E059581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9016" y="990600"/>
            <a:ext cx="7945967" cy="44696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9895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7300" y="1752600"/>
            <a:ext cx="6629400" cy="2200275"/>
          </a:xfrm>
        </p:spPr>
        <p:txBody>
          <a:bodyPr/>
          <a:lstStyle/>
          <a:p>
            <a:r>
              <a:rPr lang="en-US" dirty="0"/>
              <a:t>Security Manager</a:t>
            </a:r>
          </a:p>
        </p:txBody>
      </p:sp>
    </p:spTree>
    <p:extLst>
      <p:ext uri="{BB962C8B-B14F-4D97-AF65-F5344CB8AC3E}">
        <p14:creationId xmlns:p14="http://schemas.microsoft.com/office/powerpoint/2010/main" val="2580618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Security Manager: General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312408"/>
            <a:ext cx="8290560" cy="2192792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/>
              <a:t>Max Login Attempts —</a:t>
            </a:r>
            <a:r>
              <a:rPr lang="en-US" dirty="0"/>
              <a:t> Set the number of login attempts the user can make.</a:t>
            </a:r>
          </a:p>
          <a:p>
            <a:r>
              <a:rPr lang="en-US" b="1" dirty="0"/>
              <a:t>Security Provider —</a:t>
            </a:r>
            <a:r>
              <a:rPr lang="en-US" dirty="0"/>
              <a:t> Select whether the security settings will be the local IPFusion (Default) settings or from Active Directory.</a:t>
            </a:r>
          </a:p>
          <a:p>
            <a:pPr lvl="1"/>
            <a:r>
              <a:rPr lang="en-US" b="1" dirty="0"/>
              <a:t>Note</a:t>
            </a:r>
            <a:r>
              <a:rPr lang="en-US" dirty="0"/>
              <a:t>: For Active Directory, your Designer and Runtime Workstations must be joined to the Active Directory Domain.</a:t>
            </a:r>
            <a:endParaRPr lang="en-US" b="1" dirty="0"/>
          </a:p>
          <a:p>
            <a:r>
              <a:rPr lang="en-US" b="1" dirty="0"/>
              <a:t>Enforce password policy — </a:t>
            </a:r>
            <a:r>
              <a:rPr lang="en-US" dirty="0"/>
              <a:t>Force all newly created and updated passwords to </a:t>
            </a:r>
            <a:r>
              <a:rPr lang="en-US"/>
              <a:t>be complex.</a:t>
            </a:r>
            <a:endParaRPr lang="en-US" b="1" dirty="0"/>
          </a:p>
          <a:p>
            <a:r>
              <a:rPr lang="en-US" dirty="0"/>
              <a:t>Disabling security will restart the project to reflect the change.</a:t>
            </a:r>
          </a:p>
          <a:p>
            <a:endParaRPr lang="en-US" dirty="0"/>
          </a:p>
        </p:txBody>
      </p:sp>
      <p:sp>
        <p:nvSpPr>
          <p:cNvPr id="2" name="AutoShape 2" descr="IPFUSI~1_img3"/>
          <p:cNvSpPr>
            <a:spLocks noChangeAspect="1" noChangeArrowheads="1"/>
          </p:cNvSpPr>
          <p:nvPr/>
        </p:nvSpPr>
        <p:spPr bwMode="auto">
          <a:xfrm>
            <a:off x="63500" y="-136525"/>
            <a:ext cx="9648825" cy="5219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26E9A7F-0637-4BBE-B309-4334D282452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76404" y="3423550"/>
            <a:ext cx="5391191" cy="3319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7317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A40B28-4B81-489E-A27E-85FC39843D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Security Manager: Users/Groups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8CA621-D546-4559-B389-326A45B731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2209800"/>
          </a:xfrm>
        </p:spPr>
        <p:txBody>
          <a:bodyPr>
            <a:normAutofit fontScale="92500"/>
          </a:bodyPr>
          <a:lstStyle/>
          <a:p>
            <a:r>
              <a:rPr lang="en-CA" dirty="0"/>
              <a:t>The system administrator can set up user accounts and user groups that have varying degrees of permissions in the software.</a:t>
            </a:r>
          </a:p>
          <a:p>
            <a:r>
              <a:rPr lang="en-CA" dirty="0"/>
              <a:t>Each user, barring the Admin, will need to be assigned a group.</a:t>
            </a:r>
          </a:p>
          <a:p>
            <a:pPr lvl="1"/>
            <a:r>
              <a:rPr lang="en-CA" dirty="0"/>
              <a:t>A single user can be in multiple groups if needed.</a:t>
            </a:r>
          </a:p>
          <a:p>
            <a:pPr lvl="1"/>
            <a:r>
              <a:rPr lang="en-CA" dirty="0"/>
              <a:t>When Active Directory is the security provider, groups and their associated users can be imported in the group configuration.</a:t>
            </a:r>
          </a:p>
          <a:p>
            <a:endParaRPr lang="en-CA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D7890B2-5D99-459B-AAE1-5E1F0931E9E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1" y="3395031"/>
            <a:ext cx="4370130" cy="3229498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2D867034-C3E7-4204-81D7-DE260F5F68C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92753" y="3395030"/>
            <a:ext cx="4356172" cy="32294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6216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PFusionTheme">
  <a:themeElements>
    <a:clrScheme name="Custom 2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B94700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Custom 3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PFusionTheme" id="{6DD0CF2D-F76D-4FE0-A30D-65FCF0830346}" vid="{D10817AD-FA64-401F-8660-E95FFFE6739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IPFusionTheme</Template>
  <TotalTime>7971</TotalTime>
  <Words>458</Words>
  <Application>Microsoft Office PowerPoint</Application>
  <PresentationFormat>On-screen Show (4:3)</PresentationFormat>
  <Paragraphs>52</Paragraphs>
  <Slides>15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Arial</vt:lpstr>
      <vt:lpstr>Calibri</vt:lpstr>
      <vt:lpstr>IPFusionTheme</vt:lpstr>
      <vt:lpstr>Module 10</vt:lpstr>
      <vt:lpstr>Overview</vt:lpstr>
      <vt:lpstr>Overview</vt:lpstr>
      <vt:lpstr>Overview – Enabling Security</vt:lpstr>
      <vt:lpstr>Overview – Designer Security Prompt</vt:lpstr>
      <vt:lpstr>Overview – Runtime Security Prompt</vt:lpstr>
      <vt:lpstr>Security Manager</vt:lpstr>
      <vt:lpstr>Security Manager: General</vt:lpstr>
      <vt:lpstr>Security Manager: Users/Groups</vt:lpstr>
      <vt:lpstr>Security Manager: Defining Users</vt:lpstr>
      <vt:lpstr>Security Manager: Defining Groups</vt:lpstr>
      <vt:lpstr>Security Manager: Assigning Privileges</vt:lpstr>
      <vt:lpstr>Active Directory Integration</vt:lpstr>
      <vt:lpstr>Active Directory Integration</vt:lpstr>
      <vt:lpstr>Module 10 Complete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Delco HMI Concept</dc:title>
  <dc:creator>Hildebrandt, Jeremy</dc:creator>
  <cp:lastModifiedBy>Breanna Wilson</cp:lastModifiedBy>
  <cp:revision>544</cp:revision>
  <cp:lastPrinted>2015-10-21T22:55:11Z</cp:lastPrinted>
  <dcterms:created xsi:type="dcterms:W3CDTF">2012-11-27T18:51:14Z</dcterms:created>
  <dcterms:modified xsi:type="dcterms:W3CDTF">2021-10-08T14:58:35Z</dcterms:modified>
</cp:coreProperties>
</file>