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9" r:id="rId4"/>
  </p:sldMasterIdLst>
  <p:notesMasterIdLst>
    <p:notesMasterId r:id="rId47"/>
  </p:notesMasterIdLst>
  <p:handoutMasterIdLst>
    <p:handoutMasterId r:id="rId48"/>
  </p:handoutMasterIdLst>
  <p:sldIdLst>
    <p:sldId id="337" r:id="rId5"/>
    <p:sldId id="339" r:id="rId6"/>
    <p:sldId id="450" r:id="rId7"/>
    <p:sldId id="340" r:id="rId8"/>
    <p:sldId id="389" r:id="rId9"/>
    <p:sldId id="392" r:id="rId10"/>
    <p:sldId id="395" r:id="rId11"/>
    <p:sldId id="393" r:id="rId12"/>
    <p:sldId id="394" r:id="rId13"/>
    <p:sldId id="397" r:id="rId14"/>
    <p:sldId id="398" r:id="rId15"/>
    <p:sldId id="399" r:id="rId16"/>
    <p:sldId id="400" r:id="rId17"/>
    <p:sldId id="401" r:id="rId18"/>
    <p:sldId id="403" r:id="rId19"/>
    <p:sldId id="405" r:id="rId20"/>
    <p:sldId id="404" r:id="rId21"/>
    <p:sldId id="406" r:id="rId22"/>
    <p:sldId id="407" r:id="rId23"/>
    <p:sldId id="408" r:id="rId24"/>
    <p:sldId id="409" r:id="rId25"/>
    <p:sldId id="451" r:id="rId26"/>
    <p:sldId id="429" r:id="rId27"/>
    <p:sldId id="431" r:id="rId28"/>
    <p:sldId id="430" r:id="rId29"/>
    <p:sldId id="433" r:id="rId30"/>
    <p:sldId id="434" r:id="rId31"/>
    <p:sldId id="452" r:id="rId32"/>
    <p:sldId id="436" r:id="rId33"/>
    <p:sldId id="437" r:id="rId34"/>
    <p:sldId id="439" r:id="rId35"/>
    <p:sldId id="440" r:id="rId36"/>
    <p:sldId id="442" r:id="rId37"/>
    <p:sldId id="441" r:id="rId38"/>
    <p:sldId id="444" r:id="rId39"/>
    <p:sldId id="445" r:id="rId40"/>
    <p:sldId id="438" r:id="rId41"/>
    <p:sldId id="435" r:id="rId42"/>
    <p:sldId id="443" r:id="rId43"/>
    <p:sldId id="448" r:id="rId44"/>
    <p:sldId id="449" r:id="rId45"/>
    <p:sldId id="384" r:id="rId4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" id="{E28A3B18-FF53-4F95-B6AA-9AC30ED65928}">
          <p14:sldIdLst>
            <p14:sldId id="337"/>
          </p14:sldIdLst>
        </p14:section>
        <p14:section name="Project Scenario" id="{9B4F3510-9778-41A5-A6C1-3944A9CCCDF0}">
          <p14:sldIdLst>
            <p14:sldId id="339"/>
            <p14:sldId id="450"/>
          </p14:sldIdLst>
        </p14:section>
        <p14:section name="New Project Wizard" id="{129E1D5D-9338-47E2-9B4B-BA00EBBE45F0}">
          <p14:sldIdLst>
            <p14:sldId id="340"/>
            <p14:sldId id="389"/>
            <p14:sldId id="392"/>
            <p14:sldId id="395"/>
            <p14:sldId id="393"/>
            <p14:sldId id="394"/>
            <p14:sldId id="397"/>
          </p14:sldIdLst>
        </p14:section>
        <p14:section name="Configure Template" id="{A45CEA64-8994-4016-935C-1B5ED42DBB7B}">
          <p14:sldIdLst>
            <p14:sldId id="398"/>
            <p14:sldId id="399"/>
            <p14:sldId id="400"/>
            <p14:sldId id="401"/>
            <p14:sldId id="403"/>
          </p14:sldIdLst>
        </p14:section>
        <p14:section name="Configure Screens" id="{58FF8F3D-3C95-4266-8A7A-8C06D43316CC}">
          <p14:sldIdLst>
            <p14:sldId id="405"/>
            <p14:sldId id="404"/>
          </p14:sldIdLst>
        </p14:section>
        <p14:section name="Add Assets" id="{F6AF1FD9-61AE-4A8B-A9BB-8D7B642EF789}">
          <p14:sldIdLst>
            <p14:sldId id="406"/>
            <p14:sldId id="407"/>
            <p14:sldId id="408"/>
            <p14:sldId id="409"/>
            <p14:sldId id="451"/>
          </p14:sldIdLst>
        </p14:section>
        <p14:section name="Configure Integrated Systems" id="{FE1D413F-A8B4-46CD-9C92-0ACE2148CD16}">
          <p14:sldIdLst>
            <p14:sldId id="429"/>
            <p14:sldId id="431"/>
            <p14:sldId id="430"/>
            <p14:sldId id="433"/>
            <p14:sldId id="434"/>
            <p14:sldId id="452"/>
          </p14:sldIdLst>
        </p14:section>
        <p14:section name="Assign Command &amp; Status Tables" id="{01490C64-24D4-49F5-B74C-1EF8A5D840CE}">
          <p14:sldIdLst>
            <p14:sldId id="436"/>
            <p14:sldId id="437"/>
          </p14:sldIdLst>
        </p14:section>
        <p14:section name="Configure Legend" id="{A1CF2F39-283B-432B-9CF4-0AD7A25DA83D}">
          <p14:sldIdLst>
            <p14:sldId id="439"/>
            <p14:sldId id="440"/>
            <p14:sldId id="442"/>
            <p14:sldId id="441"/>
          </p14:sldIdLst>
        </p14:section>
        <p14:section name="Configure Video Viewer" id="{05A31D1C-16E3-4F7E-92AC-0F9C7CF0BD8B}">
          <p14:sldIdLst>
            <p14:sldId id="444"/>
            <p14:sldId id="445"/>
          </p14:sldIdLst>
        </p14:section>
        <p14:section name="Custom Alarm Type Example" id="{DB275107-0012-4AA0-A026-00823A8AF4B1}">
          <p14:sldIdLst>
            <p14:sldId id="438"/>
            <p14:sldId id="435"/>
            <p14:sldId id="443"/>
          </p14:sldIdLst>
        </p14:section>
        <p14:section name="Connecting to Live Systems" id="{8FFA8792-1ECE-4474-8E3F-B8F5BD31EDEB}">
          <p14:sldIdLst>
            <p14:sldId id="448"/>
            <p14:sldId id="449"/>
          </p14:sldIdLst>
        </p14:section>
        <p14:section name="End" id="{D8BC4B86-886A-4EAA-A4D8-FDA1DFCDC800}">
          <p14:sldIdLst>
            <p14:sldId id="3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ildebrandt, Jeremy" initials="J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10" autoAdjust="0"/>
    <p:restoredTop sz="96730" autoAdjust="0"/>
  </p:normalViewPr>
  <p:slideViewPr>
    <p:cSldViewPr>
      <p:cViewPr varScale="1">
        <p:scale>
          <a:sx n="70" d="100"/>
          <a:sy n="70" d="100"/>
        </p:scale>
        <p:origin x="78" y="9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698" cy="480226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832" y="1"/>
            <a:ext cx="3169698" cy="480226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r">
              <a:defRPr sz="1300"/>
            </a:lvl1pPr>
          </a:lstStyle>
          <a:p>
            <a:fld id="{609FCAE6-1D8F-4771-8711-3A96A071E521}" type="datetimeFigureOut">
              <a:rPr lang="en-CA" smtClean="0"/>
              <a:t>2022-04-01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26"/>
            <a:ext cx="3169698" cy="480226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832" y="9119326"/>
            <a:ext cx="3169698" cy="480226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r">
              <a:defRPr sz="1300"/>
            </a:lvl1pPr>
          </a:lstStyle>
          <a:p>
            <a:fld id="{50DEA939-43D5-4C5E-B369-1FE1D4FAB7C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6921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300"/>
            </a:lvl1pPr>
          </a:lstStyle>
          <a:p>
            <a:fld id="{7EE2CDDF-0007-4E11-A741-1EBBE4621499}" type="datetimeFigureOut">
              <a:rPr lang="en-CA" smtClean="0"/>
              <a:t>2022-04-01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2"/>
            <a:ext cx="5852160" cy="4320540"/>
          </a:xfrm>
          <a:prstGeom prst="rect">
            <a:avLst/>
          </a:prstGeom>
        </p:spPr>
        <p:txBody>
          <a:bodyPr vert="horz" lIns="96651" tIns="48326" rIns="96651" bIns="4832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3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3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300"/>
            </a:lvl1pPr>
          </a:lstStyle>
          <a:p>
            <a:fld id="{2C185B80-357A-4BB5-BC49-62A72F54E2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4256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070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070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070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070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070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070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070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0707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0707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0707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070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0707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0707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0707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53925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0707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26097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49471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12824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2770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0707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7509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58533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0707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71021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57886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46691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0707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57886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0707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74017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74017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070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0707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74017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070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070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070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070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070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85B80-357A-4BB5-BC49-62A72F54E276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070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 algn="ctr">
              <a:defRPr sz="7200" b="1" cap="none" baseline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Module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86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DFB3268-651E-43CD-AF8B-212EC29BE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5943600"/>
            <a:ext cx="1335903" cy="59373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88A8C9-B362-4DD7-8AF9-DD6A279FB413}"/>
              </a:ext>
            </a:extLst>
          </p:cNvPr>
          <p:cNvCxnSpPr/>
          <p:nvPr userDrawn="1"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97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D74AC8C1-3CA6-49ED-B611-DC3E4C27647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44626EF9-DF20-4025-A7DD-439A218CF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D74AC8C1-3CA6-49ED-B611-DC3E4C27647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44626EF9-DF20-4025-A7DD-439A218CF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600200"/>
            <a:ext cx="7772400" cy="2200275"/>
          </a:xfrm>
        </p:spPr>
        <p:txBody>
          <a:bodyPr anchor="b">
            <a:normAutofit/>
          </a:bodyPr>
          <a:lstStyle>
            <a:lvl1pPr algn="ctr">
              <a:defRPr sz="6000" b="1" cap="none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980307"/>
            <a:ext cx="7848600" cy="158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CBCA4C9-EFF5-4CDD-8BC1-DDF523274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520" y="5791200"/>
            <a:ext cx="1335903" cy="5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2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600200"/>
            <a:ext cx="7772400" cy="2200275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6000" b="1" kern="1200" cap="none" spc="-100" baseline="0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980307"/>
            <a:ext cx="7848600" cy="158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AB7B974-8186-4627-A114-467F5BA29B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5943600"/>
            <a:ext cx="1335903" cy="593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8694"/>
            <a:ext cx="8229600" cy="100050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>
            <a:lvl1pPr>
              <a:defRPr>
                <a:solidFill>
                  <a:srgbClr val="53565A"/>
                </a:solidFill>
              </a:defRPr>
            </a:lvl1pPr>
            <a:lvl2pPr>
              <a:defRPr>
                <a:solidFill>
                  <a:srgbClr val="53565A"/>
                </a:solidFill>
              </a:defRPr>
            </a:lvl2pPr>
            <a:lvl3pPr>
              <a:defRPr>
                <a:solidFill>
                  <a:srgbClr val="53565A"/>
                </a:solidFill>
              </a:defRPr>
            </a:lvl3pPr>
            <a:lvl4pPr>
              <a:defRPr>
                <a:solidFill>
                  <a:srgbClr val="53565A"/>
                </a:solidFill>
              </a:defRPr>
            </a:lvl4pPr>
            <a:lvl5pPr>
              <a:defRPr>
                <a:solidFill>
                  <a:srgbClr val="53565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FEEBBA-F5BA-4255-B013-F4CD41538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5943600"/>
            <a:ext cx="1335903" cy="5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8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600200"/>
            <a:ext cx="7772400" cy="2200275"/>
          </a:xfrm>
        </p:spPr>
        <p:txBody>
          <a:bodyPr anchor="b">
            <a:normAutofit/>
          </a:bodyPr>
          <a:lstStyle>
            <a:lvl1pPr algn="ctr">
              <a:defRPr sz="6000" b="1" cap="none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980307"/>
            <a:ext cx="7848600" cy="158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91F2969-BAC4-41A9-A4C5-E8470989B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520" y="5791200"/>
            <a:ext cx="1335903" cy="5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9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4B1540-B4B3-4373-9630-09F2AD822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5943600"/>
            <a:ext cx="1335903" cy="5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D74AC8C1-3CA6-49ED-B611-DC3E4C27647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44626EF9-DF20-4025-A7DD-439A218CF63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05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D74AC8C1-3CA6-49ED-B611-DC3E4C27647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44626EF9-DF20-4025-A7DD-439A218CF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8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D74AC8C1-3CA6-49ED-B611-DC3E4C27647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44626EF9-DF20-4025-A7DD-439A218CF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D74AC8C1-3CA6-49ED-B611-DC3E4C27647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44626EF9-DF20-4025-A7DD-439A218CF63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6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D74AC8C1-3CA6-49ED-B611-DC3E4C27647A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44626EF9-DF20-4025-A7DD-439A218CF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7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8694"/>
            <a:ext cx="8229600" cy="1000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76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  <p:sldLayoutId id="2147483927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b="1" kern="1200" spc="-100" baseline="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1468321"/>
            <a:ext cx="5791200" cy="1927225"/>
          </a:xfrm>
        </p:spPr>
        <p:txBody>
          <a:bodyPr/>
          <a:lstStyle/>
          <a:p>
            <a:r>
              <a:rPr lang="en-US" dirty="0"/>
              <a:t>Module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430859"/>
            <a:ext cx="6705600" cy="1752600"/>
          </a:xfrm>
        </p:spPr>
        <p:txBody>
          <a:bodyPr/>
          <a:lstStyle/>
          <a:p>
            <a:r>
              <a:rPr lang="en-US" dirty="0"/>
              <a:t>Project Development</a:t>
            </a:r>
          </a:p>
        </p:txBody>
      </p:sp>
    </p:spTree>
    <p:extLst>
      <p:ext uri="{BB962C8B-B14F-4D97-AF65-F5344CB8AC3E}">
        <p14:creationId xmlns:p14="http://schemas.microsoft.com/office/powerpoint/2010/main" val="82091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New Project Wizard – Integrated Systems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 integrated systems to the project.</a:t>
            </a:r>
          </a:p>
          <a:p>
            <a:r>
              <a:rPr lang="en-US" dirty="0"/>
              <a:t>Choose whether to configure systems after project creation.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556CC2-99A5-4312-BC88-62F232F2E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57" y="2753106"/>
            <a:ext cx="775688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4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43" y="1752600"/>
            <a:ext cx="8113713" cy="2200275"/>
          </a:xfrm>
        </p:spPr>
        <p:txBody>
          <a:bodyPr/>
          <a:lstStyle/>
          <a:p>
            <a:r>
              <a:rPr lang="en-US" dirty="0"/>
              <a:t>Configure Display Layouts</a:t>
            </a:r>
          </a:p>
        </p:txBody>
      </p:sp>
    </p:spTree>
    <p:extLst>
      <p:ext uri="{BB962C8B-B14F-4D97-AF65-F5344CB8AC3E}">
        <p14:creationId xmlns:p14="http://schemas.microsoft.com/office/powerpoint/2010/main" val="176000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Configure Display Layouts – Basics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different display layout presets contain various items. </a:t>
            </a:r>
          </a:p>
          <a:p>
            <a:pPr lvl="1"/>
            <a:r>
              <a:rPr lang="en-US" dirty="0"/>
              <a:t>The “Blank” layout however only has a Map Container Item.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54EBAD-FE9E-4330-8CF5-26ECE1D55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885930"/>
            <a:ext cx="3772426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8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000506"/>
          </a:xfrm>
        </p:spPr>
        <p:txBody>
          <a:bodyPr>
            <a:noAutofit/>
          </a:bodyPr>
          <a:lstStyle/>
          <a:p>
            <a:r>
              <a:rPr lang="en-US" sz="3600" dirty="0"/>
              <a:t>Configure Display Layouts – Layout Assignment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267206"/>
            <a:ext cx="2895600" cy="482879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Open </a:t>
            </a:r>
            <a:r>
              <a:rPr lang="en-US" b="1" dirty="0"/>
              <a:t>Layout Assignment</a:t>
            </a:r>
          </a:p>
          <a:p>
            <a:r>
              <a:rPr lang="en-US" dirty="0"/>
              <a:t>In </a:t>
            </a:r>
            <a:r>
              <a:rPr lang="en-US" b="1" dirty="0"/>
              <a:t>Layout Configuration </a:t>
            </a:r>
            <a:r>
              <a:rPr lang="en-US" dirty="0"/>
              <a:t>set the display layouts to be used by each monitor or just use the primary monitor</a:t>
            </a:r>
          </a:p>
          <a:p>
            <a:r>
              <a:rPr lang="en-US" dirty="0"/>
              <a:t>In </a:t>
            </a:r>
            <a:r>
              <a:rPr lang="en-US" b="1" dirty="0"/>
              <a:t>Layout Assignment, </a:t>
            </a:r>
            <a:r>
              <a:rPr lang="en-US" dirty="0"/>
              <a:t>set the layouts for each Workstation per specifications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0132AD-77C3-44A0-A8DF-81AA5E36E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170126"/>
            <a:ext cx="5791200" cy="13021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D9865D-440E-4990-9FE0-7367B86A1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2518106"/>
            <a:ext cx="3810649" cy="23269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288DD8-1744-460B-9C2E-FC0B707B09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5581501"/>
            <a:ext cx="6019800" cy="74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1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Configure Display Layouts – Navigation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47775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/>
              <a:t>Link Navigation Item to a Map Container via Properties</a:t>
            </a:r>
          </a:p>
          <a:p>
            <a:r>
              <a:rPr lang="en-US" dirty="0"/>
              <a:t>Navigation is set per Navigation Item</a:t>
            </a:r>
          </a:p>
          <a:p>
            <a:r>
              <a:rPr lang="en-US" dirty="0"/>
              <a:t>Configure Navigation Item’s </a:t>
            </a:r>
            <a:r>
              <a:rPr lang="en-US" b="1" dirty="0"/>
              <a:t>navigation paths</a:t>
            </a:r>
            <a:r>
              <a:rPr lang="en-US" dirty="0"/>
              <a:t> with the </a:t>
            </a:r>
            <a:r>
              <a:rPr lang="en-US" b="1" dirty="0"/>
              <a:t>Properties &gt; Button Schemes Configuration &gt; Navigation Wizard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5CBF46-B3B1-4440-A37F-DC2C47C02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947988"/>
            <a:ext cx="4236981" cy="343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87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Configure Display Layouts – Startup Map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Startup Map per Map Container within the Map Container’s Property (</a:t>
            </a:r>
            <a:r>
              <a:rPr lang="en-US" b="1" dirty="0"/>
              <a:t>Startup Maps</a:t>
            </a:r>
            <a:r>
              <a:rPr lang="en-US" dirty="0"/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1D5984-AC32-42DB-B87D-96BA7D26B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347" y="2316587"/>
            <a:ext cx="3762900" cy="38486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064161-DB37-4B9B-A4A8-3DFEB6A04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316587"/>
            <a:ext cx="4810520" cy="359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6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1752600"/>
            <a:ext cx="6477000" cy="2200275"/>
          </a:xfrm>
        </p:spPr>
        <p:txBody>
          <a:bodyPr/>
          <a:lstStyle/>
          <a:p>
            <a:r>
              <a:rPr lang="en-US" dirty="0"/>
              <a:t>Configure Maps</a:t>
            </a:r>
          </a:p>
        </p:txBody>
      </p:sp>
    </p:spTree>
    <p:extLst>
      <p:ext uri="{BB962C8B-B14F-4D97-AF65-F5344CB8AC3E}">
        <p14:creationId xmlns:p14="http://schemas.microsoft.com/office/powerpoint/2010/main" val="9919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Configure Maps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width and height of both maps per specifications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1F748B-B890-4C7A-844A-19AB5D1CC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65271"/>
            <a:ext cx="8382000" cy="391805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448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1752600"/>
            <a:ext cx="5715000" cy="2200275"/>
          </a:xfrm>
        </p:spPr>
        <p:txBody>
          <a:bodyPr/>
          <a:lstStyle/>
          <a:p>
            <a:r>
              <a:rPr lang="en-US" dirty="0"/>
              <a:t>Add Assets</a:t>
            </a:r>
          </a:p>
        </p:txBody>
      </p:sp>
    </p:spTree>
    <p:extLst>
      <p:ext uri="{BB962C8B-B14F-4D97-AF65-F5344CB8AC3E}">
        <p14:creationId xmlns:p14="http://schemas.microsoft.com/office/powerpoint/2010/main" val="34093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Add Assets – Milestone Camera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Drag Milestone cameras from toolbox to screen</a:t>
            </a:r>
          </a:p>
          <a:p>
            <a:r>
              <a:rPr lang="en-US" dirty="0"/>
              <a:t>Configure properties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D90438-8BF3-4E33-911A-DDEBBBD01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873226"/>
            <a:ext cx="3300205" cy="48453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555F0C-F1C8-4D6B-B1D5-4E412DB32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395" y="3429000"/>
            <a:ext cx="3096057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7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1752600"/>
            <a:ext cx="6477000" cy="2200275"/>
          </a:xfrm>
        </p:spPr>
        <p:txBody>
          <a:bodyPr/>
          <a:lstStyle/>
          <a:p>
            <a:r>
              <a:rPr lang="en-US" dirty="0"/>
              <a:t>Project Scenario</a:t>
            </a:r>
          </a:p>
        </p:txBody>
      </p:sp>
    </p:spTree>
    <p:extLst>
      <p:ext uri="{BB962C8B-B14F-4D97-AF65-F5344CB8AC3E}">
        <p14:creationId xmlns:p14="http://schemas.microsoft.com/office/powerpoint/2010/main" val="370867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Add Assets – OnGuard Door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Drag OnGuard Door from toolbox to screen</a:t>
            </a:r>
          </a:p>
          <a:p>
            <a:r>
              <a:rPr lang="en-US" dirty="0"/>
              <a:t>Configure properties</a:t>
            </a:r>
          </a:p>
          <a:p>
            <a:r>
              <a:rPr lang="en-US" dirty="0"/>
              <a:t>Choose a camera for camera </a:t>
            </a:r>
            <a:r>
              <a:rPr lang="en-US" dirty="0" err="1"/>
              <a:t>callup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54D95D-BB57-493D-AADC-66BB620A2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328730"/>
            <a:ext cx="3801005" cy="42201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2CFDD1-5197-44D3-90D1-C70993399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200400"/>
            <a:ext cx="3057952" cy="194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3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Add Assets – Control By Web I/O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Drag Inputs/Outputs from toolbox to screen</a:t>
            </a:r>
          </a:p>
          <a:p>
            <a:r>
              <a:rPr lang="en-US" dirty="0"/>
              <a:t>Configure properties</a:t>
            </a:r>
          </a:p>
          <a:p>
            <a:r>
              <a:rPr lang="en-US" dirty="0"/>
              <a:t>Choose a camera for camera </a:t>
            </a:r>
            <a:r>
              <a:rPr lang="en-US" dirty="0" err="1"/>
              <a:t>callup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D115C4-6F94-4267-8B98-FC9071F1C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21" y="3432412"/>
            <a:ext cx="3229426" cy="14480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64456F-E6FB-4905-994E-65AFE98BA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5736" y="2714458"/>
            <a:ext cx="3924848" cy="39248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279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Add Assets – Twilio Phone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Drag Twilio Phone from toolbox to screen</a:t>
            </a:r>
          </a:p>
          <a:p>
            <a:r>
              <a:rPr lang="en-US" dirty="0"/>
              <a:t>Configure properties</a:t>
            </a:r>
          </a:p>
          <a:p>
            <a:r>
              <a:rPr lang="en-US" dirty="0"/>
              <a:t>Add your phone number to Destination Phone Number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693D0-2701-4F55-8B1D-69F07B220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429000"/>
            <a:ext cx="3400900" cy="17718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03D6AB-A388-4BF4-932F-5389C803B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795308"/>
            <a:ext cx="3502723" cy="360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4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129" y="1828800"/>
            <a:ext cx="8989741" cy="2200275"/>
          </a:xfrm>
        </p:spPr>
        <p:txBody>
          <a:bodyPr>
            <a:normAutofit/>
          </a:bodyPr>
          <a:lstStyle/>
          <a:p>
            <a:r>
              <a:rPr lang="en-US" dirty="0"/>
              <a:t>Configure Integrated Systems</a:t>
            </a:r>
          </a:p>
        </p:txBody>
      </p:sp>
    </p:spTree>
    <p:extLst>
      <p:ext uri="{BB962C8B-B14F-4D97-AF65-F5344CB8AC3E}">
        <p14:creationId xmlns:p14="http://schemas.microsoft.com/office/powerpoint/2010/main" val="292081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Systems — General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Configure general settings per project specifications</a:t>
            </a:r>
          </a:p>
          <a:p>
            <a:r>
              <a:rPr lang="en-US" dirty="0"/>
              <a:t>Set select timeout to 0 seconds for each system</a:t>
            </a:r>
          </a:p>
          <a:p>
            <a:r>
              <a:rPr lang="en-US" dirty="0"/>
              <a:t>Turn on audit command execution and audit status updates for each system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7A703C-D044-4429-AFFD-AC472326D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238059"/>
            <a:ext cx="6049219" cy="316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6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Integrated Systems – </a:t>
            </a:r>
            <a:r>
              <a:rPr lang="en-US" dirty="0" err="1"/>
              <a:t>IPFusion</a:t>
            </a:r>
            <a:r>
              <a:rPr lang="en-US" dirty="0"/>
              <a:t> Data Servers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Input Data Server settings as </a:t>
            </a:r>
            <a:r>
              <a:rPr lang="en-US"/>
              <a:t>per Specifications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9E19DB-A45E-4AAE-B833-33AAEA059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339" y="2257203"/>
            <a:ext cx="4277322" cy="318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6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Integrated Systems – Status Tables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Leave status tables as defaults for each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D0DA39-9E4E-4D07-9F2C-EC3DC656A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780" y="1794564"/>
            <a:ext cx="6518439" cy="459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Integrated Systems – Command Tables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Configure command tables per project specifications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4A3427-4C2D-46EB-88B2-2CC6ACF2A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702" y="1894418"/>
            <a:ext cx="6858595" cy="456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00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6DBEA-461A-49D7-A52B-85787D2B3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Systems — Command Tables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90A59-9CE4-4707-84AD-63CC5C396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a Notes command</a:t>
            </a:r>
          </a:p>
          <a:p>
            <a:r>
              <a:rPr lang="en-US" dirty="0"/>
              <a:t>Notes allow the Runtime operators on different Workstations to store information on the asset in real-time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264F02-A824-4D8A-92A8-32658780F0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259"/>
          <a:stretch/>
        </p:blipFill>
        <p:spPr>
          <a:xfrm>
            <a:off x="141403" y="2960649"/>
            <a:ext cx="4110086" cy="22583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905CD6-278F-403F-8141-09AA6C182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325" y="2706911"/>
            <a:ext cx="4986272" cy="36024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39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8700" y="1752600"/>
            <a:ext cx="7086600" cy="2200275"/>
          </a:xfrm>
        </p:spPr>
        <p:txBody>
          <a:bodyPr>
            <a:normAutofit/>
          </a:bodyPr>
          <a:lstStyle/>
          <a:p>
            <a:r>
              <a:rPr lang="en-US" dirty="0"/>
              <a:t>Assign Command &amp; Status Tables</a:t>
            </a:r>
          </a:p>
        </p:txBody>
      </p:sp>
    </p:spTree>
    <p:extLst>
      <p:ext uri="{BB962C8B-B14F-4D97-AF65-F5344CB8AC3E}">
        <p14:creationId xmlns:p14="http://schemas.microsoft.com/office/powerpoint/2010/main" val="94574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Project Scenario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 project using:</a:t>
            </a:r>
          </a:p>
          <a:p>
            <a:pPr lvl="1"/>
            <a:r>
              <a:rPr lang="en-US" dirty="0"/>
              <a:t>Milestone Cameras</a:t>
            </a:r>
          </a:p>
          <a:p>
            <a:pPr lvl="1"/>
            <a:r>
              <a:rPr lang="en-US" dirty="0"/>
              <a:t>OnGuard Doors</a:t>
            </a:r>
          </a:p>
          <a:p>
            <a:pPr lvl="1"/>
            <a:r>
              <a:rPr lang="en-US" dirty="0"/>
              <a:t>Control By Web I/O</a:t>
            </a:r>
          </a:p>
          <a:p>
            <a:pPr lvl="1"/>
            <a:r>
              <a:rPr lang="en-US" dirty="0"/>
              <a:t>Twilio Phones</a:t>
            </a:r>
          </a:p>
          <a:p>
            <a:r>
              <a:rPr lang="en-US" dirty="0"/>
              <a:t>Connect to system hardware</a:t>
            </a:r>
          </a:p>
          <a:p>
            <a:r>
              <a:rPr lang="en-US" dirty="0"/>
              <a:t>Configure Maps and Display Layouts</a:t>
            </a:r>
          </a:p>
          <a:p>
            <a:r>
              <a:rPr lang="en-US" dirty="0"/>
              <a:t>Set up Workstations</a:t>
            </a:r>
          </a:p>
        </p:txBody>
      </p:sp>
    </p:spTree>
    <p:extLst>
      <p:ext uri="{BB962C8B-B14F-4D97-AF65-F5344CB8AC3E}">
        <p14:creationId xmlns:p14="http://schemas.microsoft.com/office/powerpoint/2010/main" val="221465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Assign Command &amp; Status Tables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 the configured command and status tables for each asset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435" y="2862262"/>
            <a:ext cx="1209675" cy="1133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6E2267-8DF1-4D69-A48F-EB0CB9414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2374586"/>
            <a:ext cx="3667637" cy="7906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234227-E0E2-48F4-A4F9-5FE2F74A0A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799" y="3745277"/>
            <a:ext cx="3667637" cy="10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9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1752600"/>
            <a:ext cx="6705600" cy="2200275"/>
          </a:xfrm>
        </p:spPr>
        <p:txBody>
          <a:bodyPr>
            <a:normAutofit/>
          </a:bodyPr>
          <a:lstStyle/>
          <a:p>
            <a:r>
              <a:rPr lang="en-US" dirty="0"/>
              <a:t>Configure Legend</a:t>
            </a:r>
          </a:p>
        </p:txBody>
      </p:sp>
    </p:spTree>
    <p:extLst>
      <p:ext uri="{BB962C8B-B14F-4D97-AF65-F5344CB8AC3E}">
        <p14:creationId xmlns:p14="http://schemas.microsoft.com/office/powerpoint/2010/main" val="399353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Configure Legend – Add Legend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Legend image to resources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61067E-8D62-4A32-885C-33311C58F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471" y="2490598"/>
            <a:ext cx="3639058" cy="271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4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18694"/>
            <a:ext cx="8229600" cy="1000506"/>
          </a:xfrm>
        </p:spPr>
        <p:txBody>
          <a:bodyPr anchor="ctr">
            <a:normAutofit/>
          </a:bodyPr>
          <a:lstStyle/>
          <a:p>
            <a:r>
              <a:rPr lang="en-US" dirty="0"/>
              <a:t>Configure Legend – Add Legend Button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53000"/>
          </a:xfrm>
        </p:spPr>
        <p:txBody>
          <a:bodyPr>
            <a:normAutofit/>
          </a:bodyPr>
          <a:lstStyle/>
          <a:p>
            <a:r>
              <a:rPr lang="en-US" dirty="0"/>
              <a:t>Open each of </a:t>
            </a:r>
            <a:r>
              <a:rPr lang="en-US"/>
              <a:t>the Display </a:t>
            </a:r>
            <a:r>
              <a:rPr lang="en-US" dirty="0"/>
              <a:t>L</a:t>
            </a:r>
            <a:r>
              <a:rPr lang="en-US"/>
              <a:t>ayouts</a:t>
            </a:r>
            <a:endParaRPr lang="en-US" dirty="0"/>
          </a:p>
          <a:p>
            <a:r>
              <a:rPr lang="en-US" dirty="0"/>
              <a:t>Drag a Legend Button onto each layout from the toolbox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82E2F2-2D06-4A3D-A855-C4DA68EDD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920900"/>
            <a:ext cx="4038600" cy="4006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906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Configure Legend – Assign Legend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Image in the Properties grid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ABA56A9-BFBA-49FF-A385-437521B90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208" y="2124153"/>
            <a:ext cx="3829584" cy="424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2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752600"/>
            <a:ext cx="6096000" cy="2200275"/>
          </a:xfrm>
        </p:spPr>
        <p:txBody>
          <a:bodyPr>
            <a:normAutofit/>
          </a:bodyPr>
          <a:lstStyle/>
          <a:p>
            <a:r>
              <a:rPr lang="en-US" dirty="0"/>
              <a:t>Video Viewer</a:t>
            </a:r>
          </a:p>
        </p:txBody>
      </p:sp>
    </p:spTree>
    <p:extLst>
      <p:ext uri="{BB962C8B-B14F-4D97-AF65-F5344CB8AC3E}">
        <p14:creationId xmlns:p14="http://schemas.microsoft.com/office/powerpoint/2010/main" val="180470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Video Viewer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Configure cameras to use the </a:t>
            </a:r>
            <a:r>
              <a:rPr lang="en-US" dirty="0" err="1"/>
              <a:t>GuIDs</a:t>
            </a:r>
            <a:r>
              <a:rPr lang="en-US" dirty="0"/>
              <a:t> found in the project specifications</a:t>
            </a:r>
          </a:p>
          <a:p>
            <a:r>
              <a:rPr lang="en-US" dirty="0"/>
              <a:t>Launch Runtime in simulation mode</a:t>
            </a:r>
          </a:p>
          <a:p>
            <a:r>
              <a:rPr lang="en-US" dirty="0"/>
              <a:t>Select the camera, then touch the video viewer panel in the bottom right of the screen</a:t>
            </a:r>
          </a:p>
          <a:p>
            <a:r>
              <a:rPr lang="en-US" dirty="0"/>
              <a:t>The camera </a:t>
            </a:r>
            <a:r>
              <a:rPr lang="en-US"/>
              <a:t>stream will be </a:t>
            </a:r>
            <a:r>
              <a:rPr lang="en-US" dirty="0"/>
              <a:t>shown in the video viewer</a:t>
            </a:r>
          </a:p>
        </p:txBody>
      </p:sp>
    </p:spTree>
    <p:extLst>
      <p:ext uri="{BB962C8B-B14F-4D97-AF65-F5344CB8AC3E}">
        <p14:creationId xmlns:p14="http://schemas.microsoft.com/office/powerpoint/2010/main" val="34011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1290" y="1752600"/>
            <a:ext cx="8941420" cy="2200275"/>
          </a:xfrm>
        </p:spPr>
        <p:txBody>
          <a:bodyPr>
            <a:normAutofit/>
          </a:bodyPr>
          <a:lstStyle/>
          <a:p>
            <a:r>
              <a:rPr lang="en-US" dirty="0"/>
              <a:t>Custom Alarm Type Example</a:t>
            </a:r>
          </a:p>
        </p:txBody>
      </p:sp>
    </p:spTree>
    <p:extLst>
      <p:ext uri="{BB962C8B-B14F-4D97-AF65-F5344CB8AC3E}">
        <p14:creationId xmlns:p14="http://schemas.microsoft.com/office/powerpoint/2010/main" val="109673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Custom Alarm Type 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 alarm type </a:t>
            </a:r>
            <a:r>
              <a:rPr lang="en-US" b="1" dirty="0"/>
              <a:t>Fault</a:t>
            </a:r>
            <a:r>
              <a:rPr lang="en-US" dirty="0"/>
              <a:t> to the intercom </a:t>
            </a:r>
            <a:r>
              <a:rPr lang="en-US" b="1" dirty="0"/>
              <a:t>Fault</a:t>
            </a:r>
            <a:r>
              <a:rPr lang="en-US" dirty="0"/>
              <a:t> state</a:t>
            </a:r>
          </a:p>
          <a:p>
            <a:r>
              <a:rPr lang="en-US" dirty="0"/>
              <a:t>Make sure the </a:t>
            </a:r>
            <a:r>
              <a:rPr lang="en-US" b="1" dirty="0"/>
              <a:t>Latch</a:t>
            </a:r>
            <a:r>
              <a:rPr lang="en-US" dirty="0"/>
              <a:t> property is checked.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3A9B5F-A224-48F0-885E-8958F1561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226683"/>
            <a:ext cx="6336465" cy="441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8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Custom Alarm Type 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Launch Runtime in simulation mode</a:t>
            </a:r>
          </a:p>
          <a:p>
            <a:r>
              <a:rPr lang="en-US" dirty="0"/>
              <a:t>Launch simulation application</a:t>
            </a:r>
          </a:p>
          <a:p>
            <a:r>
              <a:rPr lang="en-US" dirty="0"/>
              <a:t>Set all intercoms to </a:t>
            </a:r>
            <a:r>
              <a:rPr lang="en-US" b="1" dirty="0"/>
              <a:t>Normal</a:t>
            </a:r>
            <a:r>
              <a:rPr lang="en-US" dirty="0"/>
              <a:t> state</a:t>
            </a:r>
          </a:p>
          <a:p>
            <a:pPr lvl="1"/>
            <a:r>
              <a:rPr lang="en-US" dirty="0"/>
              <a:t>All intercoms should show a green icon</a:t>
            </a:r>
          </a:p>
          <a:p>
            <a:r>
              <a:rPr lang="en-US" dirty="0"/>
              <a:t>Set intercom I01 to </a:t>
            </a:r>
            <a:r>
              <a:rPr lang="en-US" b="1" dirty="0"/>
              <a:t>Fault</a:t>
            </a:r>
            <a:r>
              <a:rPr lang="en-US" dirty="0"/>
              <a:t> state</a:t>
            </a:r>
          </a:p>
          <a:p>
            <a:pPr lvl="1"/>
            <a:r>
              <a:rPr lang="en-US" dirty="0"/>
              <a:t>This should generate an alarm that can be seen in the alarm banner</a:t>
            </a:r>
          </a:p>
          <a:p>
            <a:pPr lvl="1"/>
            <a:r>
              <a:rPr lang="en-US" dirty="0"/>
              <a:t>The intercom icon should be flashing red and white</a:t>
            </a:r>
          </a:p>
          <a:p>
            <a:pPr lvl="1"/>
            <a:r>
              <a:rPr lang="en-US" dirty="0"/>
              <a:t>The alarm should have the type </a:t>
            </a:r>
            <a:r>
              <a:rPr lang="en-US" b="1" dirty="0"/>
              <a:t>Fault </a:t>
            </a:r>
            <a:r>
              <a:rPr lang="en-US" dirty="0"/>
              <a:t>and be flashing red and white</a:t>
            </a:r>
          </a:p>
        </p:txBody>
      </p:sp>
    </p:spTree>
    <p:extLst>
      <p:ext uri="{BB962C8B-B14F-4D97-AF65-F5344CB8AC3E}">
        <p14:creationId xmlns:p14="http://schemas.microsoft.com/office/powerpoint/2010/main" val="357633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772400" cy="2200275"/>
          </a:xfrm>
        </p:spPr>
        <p:txBody>
          <a:bodyPr/>
          <a:lstStyle/>
          <a:p>
            <a:r>
              <a:rPr lang="en-US" dirty="0"/>
              <a:t>New Project Wizard</a:t>
            </a:r>
          </a:p>
        </p:txBody>
      </p:sp>
    </p:spTree>
    <p:extLst>
      <p:ext uri="{BB962C8B-B14F-4D97-AF65-F5344CB8AC3E}">
        <p14:creationId xmlns:p14="http://schemas.microsoft.com/office/powerpoint/2010/main" val="190663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52600"/>
            <a:ext cx="9144000" cy="2200275"/>
          </a:xfrm>
        </p:spPr>
        <p:txBody>
          <a:bodyPr>
            <a:normAutofit/>
          </a:bodyPr>
          <a:lstStyle/>
          <a:p>
            <a:r>
              <a:rPr lang="en-US" dirty="0"/>
              <a:t>Connecting to a Live System</a:t>
            </a:r>
          </a:p>
        </p:txBody>
      </p:sp>
    </p:spTree>
    <p:extLst>
      <p:ext uri="{BB962C8B-B14F-4D97-AF65-F5344CB8AC3E}">
        <p14:creationId xmlns:p14="http://schemas.microsoft.com/office/powerpoint/2010/main" val="167911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Connecting to a Live System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Configure integrated system </a:t>
            </a:r>
            <a:r>
              <a:rPr lang="en-US" dirty="0" err="1"/>
              <a:t>IPFusion</a:t>
            </a:r>
            <a:r>
              <a:rPr lang="en-US" dirty="0"/>
              <a:t> data server and communications settings per specifications</a:t>
            </a:r>
          </a:p>
          <a:p>
            <a:r>
              <a:rPr lang="en-US" dirty="0"/>
              <a:t>Launch Runtime to interact with devices on the live system</a:t>
            </a:r>
          </a:p>
        </p:txBody>
      </p:sp>
    </p:spTree>
    <p:extLst>
      <p:ext uri="{BB962C8B-B14F-4D97-AF65-F5344CB8AC3E}">
        <p14:creationId xmlns:p14="http://schemas.microsoft.com/office/powerpoint/2010/main" val="143735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8700" y="1752600"/>
            <a:ext cx="7086600" cy="2200275"/>
          </a:xfrm>
        </p:spPr>
        <p:txBody>
          <a:bodyPr>
            <a:normAutofit/>
          </a:bodyPr>
          <a:lstStyle/>
          <a:p>
            <a:r>
              <a:rPr lang="en-US" dirty="0"/>
              <a:t>Module 3 Complete</a:t>
            </a:r>
          </a:p>
        </p:txBody>
      </p:sp>
    </p:spTree>
    <p:extLst>
      <p:ext uri="{BB962C8B-B14F-4D97-AF65-F5344CB8AC3E}">
        <p14:creationId xmlns:p14="http://schemas.microsoft.com/office/powerpoint/2010/main" val="7614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New Project Wizard – New Project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 new project</a:t>
            </a: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FC10CA9-B36C-4134-BBC2-B0587A149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627" y="2286000"/>
            <a:ext cx="5696745" cy="288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0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New Project Wizard – General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Enter project name</a:t>
            </a:r>
          </a:p>
          <a:p>
            <a:r>
              <a:rPr lang="en-US" dirty="0"/>
              <a:t>Enter project location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F8D0A1-50E3-4AA8-A97F-8B1E05C48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86" y="2362200"/>
            <a:ext cx="7764628" cy="3886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973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New Project Wizard – Workstations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 Workstations to the project</a:t>
            </a:r>
          </a:p>
          <a:p>
            <a:r>
              <a:rPr lang="en-US" dirty="0"/>
              <a:t>Configure Workstation description and host address.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4475B2-72CD-4A76-9FF2-E848E97A6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505" y="2362200"/>
            <a:ext cx="6824989" cy="340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0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New Project Wizard – Display Layouts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Select a preset format to add. You can preview the layout as well. </a:t>
            </a:r>
          </a:p>
          <a:p>
            <a:r>
              <a:rPr lang="en-US" dirty="0"/>
              <a:t>Declare Display Layouts and provide them with a template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CFC12D-434F-4618-A29E-DCA7E18C8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429000"/>
            <a:ext cx="6324600" cy="315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5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New Project Wizard – Maps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 Maps to the project</a:t>
            </a:r>
          </a:p>
          <a:p>
            <a:r>
              <a:rPr lang="en-US" dirty="0"/>
              <a:t>Configure </a:t>
            </a:r>
            <a:r>
              <a:rPr lang="en-US"/>
              <a:t>general Map settings (Map </a:t>
            </a:r>
            <a:r>
              <a:rPr lang="en-US" dirty="0"/>
              <a:t>T</a:t>
            </a:r>
            <a:r>
              <a:rPr lang="en-US"/>
              <a:t>itle, Navigation Caption, Background </a:t>
            </a:r>
            <a:r>
              <a:rPr lang="en-US" dirty="0"/>
              <a:t>Image)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880265-E01B-4654-8475-B8DC82ECF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590800"/>
            <a:ext cx="8305800" cy="414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6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PFusionTheme">
  <a:themeElements>
    <a:clrScheme name="Custom 2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B94700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ustom 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PFusionTheme" id="{6DD0CF2D-F76D-4FE0-A30D-65FCF0830346}" vid="{D10817AD-FA64-401F-8660-E95FFFE673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3DBEA13DF96F44A7CAE022C969308A" ma:contentTypeVersion="14" ma:contentTypeDescription="Create a new document." ma:contentTypeScope="" ma:versionID="19fa9d48c27cad85fe6c71ec5dcd8e46">
  <xsd:schema xmlns:xsd="http://www.w3.org/2001/XMLSchema" xmlns:xs="http://www.w3.org/2001/XMLSchema" xmlns:p="http://schemas.microsoft.com/office/2006/metadata/properties" xmlns:ns2="becab749-c04a-4109-a0a0-2e284a483d2a" xmlns:ns3="bdb7d3d8-cd9b-47ef-bfb5-4cd34af3f5dc" targetNamespace="http://schemas.microsoft.com/office/2006/metadata/properties" ma:root="true" ma:fieldsID="01044566f3c2e4f173583bbe58f213b6" ns2:_="" ns3:_="">
    <xsd:import namespace="becab749-c04a-4109-a0a0-2e284a483d2a"/>
    <xsd:import namespace="bdb7d3d8-cd9b-47ef-bfb5-4cd34af3f5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cab749-c04a-4109-a0a0-2e284a483d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Note" ma:index="21" nillable="true" ma:displayName="Note " ma:description="Purpose " ma:format="Dropdown" ma:internalName="Not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b7d3d8-cd9b-47ef-bfb5-4cd34af3f5d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 xmlns="becab749-c04a-4109-a0a0-2e284a483d2a" xsi:nil="true"/>
  </documentManagement>
</p:properties>
</file>

<file path=customXml/itemProps1.xml><?xml version="1.0" encoding="utf-8"?>
<ds:datastoreItem xmlns:ds="http://schemas.openxmlformats.org/officeDocument/2006/customXml" ds:itemID="{62E67EDA-95AC-40E4-A7E9-3A0B765A5D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664996-6535-4899-BF0D-B9C710E55C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cab749-c04a-4109-a0a0-2e284a483d2a"/>
    <ds:schemaRef ds:uri="bdb7d3d8-cd9b-47ef-bfb5-4cd34af3f5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21A5B3-579E-4253-A967-FE3061419D55}">
  <ds:schemaRefs>
    <ds:schemaRef ds:uri="http://schemas.microsoft.com/office/2006/metadata/properties"/>
    <ds:schemaRef ds:uri="http://schemas.microsoft.com/office/infopath/2007/PartnerControls"/>
    <ds:schemaRef ds:uri="becab749-c04a-4109-a0a0-2e284a483d2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750</Words>
  <Application>Microsoft Office PowerPoint</Application>
  <PresentationFormat>On-screen Show (4:3)</PresentationFormat>
  <Paragraphs>153</Paragraphs>
  <Slides>42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Calibri</vt:lpstr>
      <vt:lpstr>IPFusionTheme</vt:lpstr>
      <vt:lpstr>Module 3</vt:lpstr>
      <vt:lpstr>Project Scenario</vt:lpstr>
      <vt:lpstr>Project Scenario</vt:lpstr>
      <vt:lpstr>New Project Wizard</vt:lpstr>
      <vt:lpstr>New Project Wizard – New Project</vt:lpstr>
      <vt:lpstr>New Project Wizard – General</vt:lpstr>
      <vt:lpstr>New Project Wizard – Workstations</vt:lpstr>
      <vt:lpstr>New Project Wizard – Display Layouts</vt:lpstr>
      <vt:lpstr>New Project Wizard – Maps</vt:lpstr>
      <vt:lpstr>New Project Wizard – Integrated Systems</vt:lpstr>
      <vt:lpstr>Configure Display Layouts</vt:lpstr>
      <vt:lpstr>Configure Display Layouts – Basics</vt:lpstr>
      <vt:lpstr>Configure Display Layouts – Layout Assignment</vt:lpstr>
      <vt:lpstr>Configure Display Layouts – Navigation</vt:lpstr>
      <vt:lpstr>Configure Display Layouts – Startup Map</vt:lpstr>
      <vt:lpstr>Configure Maps</vt:lpstr>
      <vt:lpstr>Configure Maps</vt:lpstr>
      <vt:lpstr>Add Assets</vt:lpstr>
      <vt:lpstr>Add Assets – Milestone Camera</vt:lpstr>
      <vt:lpstr>Add Assets – OnGuard Door</vt:lpstr>
      <vt:lpstr>Add Assets – Control By Web I/O</vt:lpstr>
      <vt:lpstr>Add Assets – Twilio Phone</vt:lpstr>
      <vt:lpstr>Configure Integrated Systems</vt:lpstr>
      <vt:lpstr>Integrated Systems — General</vt:lpstr>
      <vt:lpstr>Integrated Systems – IPFusion Data Servers</vt:lpstr>
      <vt:lpstr>Integrated Systems – Status Tables</vt:lpstr>
      <vt:lpstr>Integrated Systems – Command Tables</vt:lpstr>
      <vt:lpstr>Integrated Systems — Command Tables</vt:lpstr>
      <vt:lpstr>Assign Command &amp; Status Tables</vt:lpstr>
      <vt:lpstr>Assign Command &amp; Status Tables</vt:lpstr>
      <vt:lpstr>Configure Legend</vt:lpstr>
      <vt:lpstr>Configure Legend – Add Legend</vt:lpstr>
      <vt:lpstr>Configure Legend – Add Legend Button</vt:lpstr>
      <vt:lpstr>Configure Legend – Assign Legend</vt:lpstr>
      <vt:lpstr>Video Viewer</vt:lpstr>
      <vt:lpstr>Video Viewer</vt:lpstr>
      <vt:lpstr>Custom Alarm Type Example</vt:lpstr>
      <vt:lpstr>Custom Alarm Type Example</vt:lpstr>
      <vt:lpstr>Custom Alarm Type Example</vt:lpstr>
      <vt:lpstr>Connecting to a Live System</vt:lpstr>
      <vt:lpstr>Connecting to a Live System</vt:lpstr>
      <vt:lpstr>Module 3 Complete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3</dc:title>
  <dc:creator>Wilson, Breanna</dc:creator>
  <cp:lastModifiedBy>Breanna Wilson</cp:lastModifiedBy>
  <cp:revision>26</cp:revision>
  <dcterms:created xsi:type="dcterms:W3CDTF">2021-01-28T20:51:17Z</dcterms:created>
  <dcterms:modified xsi:type="dcterms:W3CDTF">2022-04-01T23:52:09Z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0x010100BC3DBEA13DF96F44A7CAE022C969308A</vt:lpwstr>
  </property>
</Properties>
</file>