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4"/>
  </p:notesMasterIdLst>
  <p:handoutMasterIdLst>
    <p:handoutMasterId r:id="rId25"/>
  </p:handoutMasterIdLst>
  <p:sldIdLst>
    <p:sldId id="385" r:id="rId2"/>
    <p:sldId id="267" r:id="rId3"/>
    <p:sldId id="419" r:id="rId4"/>
    <p:sldId id="420" r:id="rId5"/>
    <p:sldId id="401" r:id="rId6"/>
    <p:sldId id="402" r:id="rId7"/>
    <p:sldId id="405" r:id="rId8"/>
    <p:sldId id="406" r:id="rId9"/>
    <p:sldId id="407" r:id="rId10"/>
    <p:sldId id="417" r:id="rId11"/>
    <p:sldId id="418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21" r:id="rId22"/>
    <p:sldId id="367" r:id="rId23"/>
  </p:sldIdLst>
  <p:sldSz cx="9144000" cy="6858000" type="screen4x3"/>
  <p:notesSz cx="7315200" cy="96012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1F05EC-0479-41E4-AFE3-8631937D7A91}">
          <p14:sldIdLst>
            <p14:sldId id="385"/>
            <p14:sldId id="267"/>
            <p14:sldId id="419"/>
            <p14:sldId id="420"/>
            <p14:sldId id="401"/>
            <p14:sldId id="402"/>
            <p14:sldId id="405"/>
            <p14:sldId id="406"/>
            <p14:sldId id="407"/>
            <p14:sldId id="417"/>
            <p14:sldId id="418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21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95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2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5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6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6C4AAA8-86E5-4BF6-96D8-5BED9B220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8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7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2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10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9F230B-5303-4C85-B685-115815A7A6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0F80C7-D1B8-4896-BE1E-123A56B432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73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50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9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5928" y="1478738"/>
            <a:ext cx="7848600" cy="1927225"/>
          </a:xfrm>
        </p:spPr>
        <p:txBody>
          <a:bodyPr/>
          <a:lstStyle/>
          <a:p>
            <a:r>
              <a:rPr lang="en-US" dirty="0"/>
              <a:t>Module 14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1772" y="3405963"/>
            <a:ext cx="9144000" cy="1752600"/>
          </a:xfrm>
        </p:spPr>
        <p:txBody>
          <a:bodyPr>
            <a:normAutofit/>
          </a:bodyPr>
          <a:lstStyle/>
          <a:p>
            <a:r>
              <a:rPr lang="en-US" dirty="0"/>
              <a:t>Advanced Features:</a:t>
            </a:r>
          </a:p>
          <a:p>
            <a:r>
              <a:rPr lang="en-US" dirty="0"/>
              <a:t>IPFusion OPC and the Tag Database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0FEC-8B0D-4CF0-AD1E-3F43A058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OPCDA Source Tag Type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3417C0-4D0F-410A-8D0A-D2249564E0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61717"/>
            <a:ext cx="8229600" cy="457276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7B7691-D950-4B10-BFD3-F52EE6259D3F}"/>
              </a:ext>
            </a:extLst>
          </p:cNvPr>
          <p:cNvSpPr txBox="1"/>
          <p:nvPr/>
        </p:nvSpPr>
        <p:spPr>
          <a:xfrm>
            <a:off x="3352800" y="626997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Select the OPC Server</a:t>
            </a:r>
          </a:p>
        </p:txBody>
      </p:sp>
    </p:spTree>
    <p:extLst>
      <p:ext uri="{BB962C8B-B14F-4D97-AF65-F5344CB8AC3E}">
        <p14:creationId xmlns:p14="http://schemas.microsoft.com/office/powerpoint/2010/main" val="419741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D3504-5517-4639-A3F1-EFCD74FF4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OPCDA Source Tag Type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0C54AB-8601-40F5-9E41-1E7A4A338A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96170"/>
            <a:ext cx="8229600" cy="390386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D12015-5A70-4A1E-A9C7-83CEAF0C269D}"/>
              </a:ext>
            </a:extLst>
          </p:cNvPr>
          <p:cNvSpPr txBox="1"/>
          <p:nvPr/>
        </p:nvSpPr>
        <p:spPr>
          <a:xfrm>
            <a:off x="3352800" y="626997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Select the OPC Item</a:t>
            </a:r>
          </a:p>
        </p:txBody>
      </p:sp>
    </p:spTree>
    <p:extLst>
      <p:ext uri="{BB962C8B-B14F-4D97-AF65-F5344CB8AC3E}">
        <p14:creationId xmlns:p14="http://schemas.microsoft.com/office/powerpoint/2010/main" val="344388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5D0B-9C3C-4329-B708-5ECF38142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Virtual Tag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B2A09-3E40-4757-A803-328189167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Used for creating simulated values that are not tied to any Tag Database/Server — primarily used for testing.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C02369-A636-4BFE-AB0C-3F049C568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611" y="2286000"/>
            <a:ext cx="4824778" cy="439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6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847B-27E8-48D5-9F9D-FD6515B5A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Virtual Tag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12EC-F8EF-4A92-B36C-999454C7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Data Type</a:t>
            </a:r>
            <a:r>
              <a:rPr lang="en-US" sz="2000" dirty="0"/>
              <a:t> — The type of data that the tag will be. It can be either an</a:t>
            </a:r>
            <a:r>
              <a:rPr lang="en-US" sz="2000" b="1" dirty="0"/>
              <a:t> Int</a:t>
            </a:r>
            <a:r>
              <a:rPr lang="en-US" sz="2000" dirty="0"/>
              <a:t>, </a:t>
            </a:r>
            <a:r>
              <a:rPr lang="en-US" sz="2000" b="1" dirty="0"/>
              <a:t>Boolean</a:t>
            </a:r>
            <a:r>
              <a:rPr lang="en-US" sz="2000" dirty="0"/>
              <a:t>, or </a:t>
            </a:r>
            <a:r>
              <a:rPr lang="en-US" sz="2000" b="1" dirty="0"/>
              <a:t>String</a:t>
            </a:r>
            <a:r>
              <a:rPr lang="en-US" sz="2000" dirty="0"/>
              <a:t>.</a:t>
            </a:r>
          </a:p>
          <a:p>
            <a:r>
              <a:rPr lang="en-US" sz="2000" b="1" dirty="0"/>
              <a:t>Array</a:t>
            </a:r>
            <a:r>
              <a:rPr lang="en-US" sz="2000" dirty="0"/>
              <a:t> — Check this box if the tag will contain multiple values. Uncheck for only a single value.</a:t>
            </a:r>
          </a:p>
          <a:p>
            <a:r>
              <a:rPr lang="en-US" sz="2000" b="1" dirty="0"/>
              <a:t>Length</a:t>
            </a:r>
            <a:r>
              <a:rPr lang="en-US" sz="2000" dirty="0"/>
              <a:t> — If the </a:t>
            </a:r>
            <a:r>
              <a:rPr lang="en-US" sz="2000" b="1" dirty="0"/>
              <a:t>Array</a:t>
            </a:r>
            <a:r>
              <a:rPr lang="en-US" sz="2000" dirty="0"/>
              <a:t> option is checked, this field indicates how large the array of values will be.</a:t>
            </a:r>
          </a:p>
          <a:p>
            <a:r>
              <a:rPr lang="en-US" sz="2000" b="1" dirty="0"/>
              <a:t>Randomize</a:t>
            </a:r>
            <a:r>
              <a:rPr lang="en-US" sz="2000" dirty="0"/>
              <a:t> — Check this box if you want the tag to continually update with random values. </a:t>
            </a:r>
            <a:r>
              <a:rPr lang="en-US" sz="2000" b="1" dirty="0"/>
              <a:t>Live Tag Updates</a:t>
            </a:r>
            <a:r>
              <a:rPr lang="en-US" sz="2000" dirty="0"/>
              <a:t> must be </a:t>
            </a:r>
            <a:r>
              <a:rPr lang="en-US" sz="2000" b="1" dirty="0"/>
              <a:t>on</a:t>
            </a:r>
            <a:r>
              <a:rPr lang="en-US" sz="2000" dirty="0"/>
              <a:t> to see this change.</a:t>
            </a:r>
          </a:p>
          <a:p>
            <a:r>
              <a:rPr lang="en-US" sz="2000" b="1" dirty="0"/>
              <a:t>Update Interval</a:t>
            </a:r>
            <a:r>
              <a:rPr lang="en-US" sz="2000" dirty="0"/>
              <a:t> — When </a:t>
            </a:r>
            <a:r>
              <a:rPr lang="en-US" sz="2000" b="1" dirty="0"/>
              <a:t>Randomize</a:t>
            </a:r>
            <a:r>
              <a:rPr lang="en-US" sz="2000" dirty="0"/>
              <a:t> is checked, this field is the time interval, in milliseconds, between each update of the value in the tag.</a:t>
            </a:r>
          </a:p>
          <a:p>
            <a:r>
              <a:rPr lang="en-US" sz="2000" b="1" dirty="0"/>
              <a:t>Max Limit </a:t>
            </a:r>
            <a:r>
              <a:rPr lang="en-US" sz="2000" dirty="0"/>
              <a:t>— The max value limit that the tag values can have when </a:t>
            </a:r>
            <a:r>
              <a:rPr lang="en-US" sz="2000" b="1" dirty="0"/>
              <a:t>Randomize</a:t>
            </a:r>
            <a:r>
              <a:rPr lang="en-US" sz="2000" dirty="0"/>
              <a:t> is checked and the integer type is selected. This is not used for </a:t>
            </a:r>
            <a:r>
              <a:rPr lang="en-US" sz="2000" b="1" dirty="0"/>
              <a:t>Boolean</a:t>
            </a:r>
            <a:r>
              <a:rPr lang="en-US" sz="2000" dirty="0"/>
              <a:t> types. For </a:t>
            </a:r>
            <a:r>
              <a:rPr lang="en-US" sz="2000" b="1" dirty="0"/>
              <a:t>String</a:t>
            </a:r>
            <a:r>
              <a:rPr lang="en-US" sz="2000" dirty="0"/>
              <a:t> types it is the length of the random string.</a:t>
            </a:r>
          </a:p>
          <a:p>
            <a:r>
              <a:rPr lang="en-US" sz="2000" b="1" dirty="0"/>
              <a:t>Min Limit</a:t>
            </a:r>
            <a:r>
              <a:rPr lang="en-US" sz="2000" dirty="0"/>
              <a:t> — The minimum value limit that the tag values can have when </a:t>
            </a:r>
            <a:r>
              <a:rPr lang="en-US" sz="2000" b="1" dirty="0"/>
              <a:t>Randomize</a:t>
            </a:r>
            <a:r>
              <a:rPr lang="en-US" sz="2000" dirty="0"/>
              <a:t> is checked and the </a:t>
            </a:r>
            <a:r>
              <a:rPr lang="en-US" sz="2000" b="1" dirty="0"/>
              <a:t>Integer</a:t>
            </a:r>
            <a:r>
              <a:rPr lang="en-US" sz="2000" dirty="0"/>
              <a:t> type is selected. It is not used for </a:t>
            </a:r>
            <a:r>
              <a:rPr lang="en-US" sz="2000" b="1" dirty="0"/>
              <a:t>String</a:t>
            </a:r>
            <a:r>
              <a:rPr lang="en-US" sz="2000" dirty="0"/>
              <a:t> and </a:t>
            </a:r>
            <a:r>
              <a:rPr lang="en-US" sz="2000" b="1" dirty="0"/>
              <a:t>Boolean</a:t>
            </a:r>
            <a:r>
              <a:rPr lang="en-US" sz="2000" dirty="0"/>
              <a:t> types.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840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BC1A8-C708-4D85-A691-8D75A02AE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Live Tag Display – Writing and Editing 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F21A0-1318-487B-A852-C96E3A6C2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b="1" dirty="0"/>
              <a:t>Live Tag Display</a:t>
            </a:r>
            <a:r>
              <a:rPr lang="en-US" dirty="0"/>
              <a:t>, OPC Tags that have been added will display their current values and statuses. </a:t>
            </a:r>
          </a:p>
          <a:p>
            <a:pPr lvl="1"/>
            <a:r>
              <a:rPr lang="en-US" b="1" dirty="0"/>
              <a:t>Tag </a:t>
            </a:r>
            <a:r>
              <a:rPr lang="en-US" dirty="0"/>
              <a:t>— The name of a specific OPC Tag. The column to the right is the tag’s data quality state.</a:t>
            </a:r>
          </a:p>
          <a:p>
            <a:pPr lvl="1"/>
            <a:r>
              <a:rPr lang="en-US" b="1" dirty="0"/>
              <a:t>Data Type </a:t>
            </a:r>
            <a:r>
              <a:rPr lang="en-US" dirty="0"/>
              <a:t>—</a:t>
            </a:r>
            <a:r>
              <a:rPr lang="en-US" b="1" dirty="0"/>
              <a:t> </a:t>
            </a:r>
            <a:r>
              <a:rPr lang="en-US" dirty="0"/>
              <a:t>The type of the OPC Tag.</a:t>
            </a:r>
          </a:p>
          <a:p>
            <a:pPr lvl="1"/>
            <a:r>
              <a:rPr lang="en-US" b="1" dirty="0"/>
              <a:t>Current Value</a:t>
            </a:r>
            <a:r>
              <a:rPr lang="en-US" dirty="0"/>
              <a:t> — The values associated with the OPC Tag. These change depending on the values in the tag’s source.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FF32A1-81DF-4FDE-B975-2040B302B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809" y="4424505"/>
            <a:ext cx="5352381" cy="2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50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50162-97FF-4636-83E9-140F24CFE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Data Editor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A108A-AC62-46DC-979B-BF792ADA3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Shows the values used by </a:t>
            </a:r>
            <a:r>
              <a:rPr lang="en-US" dirty="0" err="1"/>
              <a:t>IPFusion</a:t>
            </a:r>
            <a:r>
              <a:rPr lang="en-US" dirty="0"/>
              <a:t> to display the proper OPC asset statuses or to receive commands from the PLC and to write a new value to the database to signal to the PLC that a status change or command has been issued. </a:t>
            </a:r>
          </a:p>
          <a:p>
            <a:r>
              <a:rPr lang="en-US" dirty="0"/>
              <a:t>Each value is located in a textbox. Depending on the settings of the tag data from the OPC Server/Tag Database and the PLC, users can manually write values into these to enforce sending  a command or a status change. </a:t>
            </a:r>
          </a:p>
          <a:p>
            <a:r>
              <a:rPr lang="en-US" dirty="0"/>
              <a:t>Type the value into the corresponding position. Click </a:t>
            </a:r>
            <a:r>
              <a:rPr lang="en-US" b="1" dirty="0"/>
              <a:t>Write</a:t>
            </a:r>
            <a:r>
              <a:rPr lang="en-US" dirty="0"/>
              <a:t>. The value must be the correct data type, and should be the meaningful value pertaining to an event in the PLC.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9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2E23F-BA80-4208-A942-777A0F7BA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Data Editor View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C50957-AB0D-4118-8DC0-A566416809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994" y="1295400"/>
            <a:ext cx="5062011" cy="5105400"/>
          </a:xfrm>
        </p:spPr>
      </p:pic>
    </p:spTree>
    <p:extLst>
      <p:ext uri="{BB962C8B-B14F-4D97-AF65-F5344CB8AC3E}">
        <p14:creationId xmlns:p14="http://schemas.microsoft.com/office/powerpoint/2010/main" val="3023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F0299-3516-4DCB-AF6E-6114B4A9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Toggling Live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77FAB-75E3-4CF9-A313-CC6D0D685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Toggling the </a:t>
            </a:r>
            <a:r>
              <a:rPr lang="en-US" b="1" dirty="0"/>
              <a:t>Live Tag Update </a:t>
            </a:r>
            <a:r>
              <a:rPr lang="en-US" dirty="0"/>
              <a:t>option on or off will allow the Tags to automatically display their most recent values. </a:t>
            </a:r>
          </a:p>
          <a:p>
            <a:r>
              <a:rPr lang="en-US" dirty="0"/>
              <a:t>The </a:t>
            </a:r>
            <a:r>
              <a:rPr lang="en-US" b="1" dirty="0"/>
              <a:t>OPC Tag Database Manager </a:t>
            </a:r>
            <a:r>
              <a:rPr lang="en-US" dirty="0"/>
              <a:t>service continues communicating between Runtime and the OPC Servers regardless of this checkmark.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5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C45FC-33DB-496B-ACBE-6EA15763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Connect IPFusion to Tag Database Manager</a:t>
            </a:r>
            <a:br>
              <a:rPr lang="en-US" sz="3100"/>
            </a:br>
            <a:endParaRPr lang="en-US" sz="3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A8C27-A4E5-45B6-BDF9-F98F52CF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The following steps will show how Designer can tie an </a:t>
            </a:r>
            <a:r>
              <a:rPr lang="en-US" sz="2400" b="1"/>
              <a:t>OPC Tag IO </a:t>
            </a:r>
            <a:r>
              <a:rPr lang="en-US" sz="2400"/>
              <a:t>Integrated System Asset to a specific tag: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/>
              <a:t>In IPFusion, open the configuration view of the required OPC based Integrated System. Go to </a:t>
            </a:r>
            <a:r>
              <a:rPr lang="en-US" sz="2400" b="1"/>
              <a:t>Advanced &gt; IPFusion Data Servers. </a:t>
            </a:r>
            <a:r>
              <a:rPr lang="en-US" sz="2400"/>
              <a:t>Select </a:t>
            </a:r>
            <a:r>
              <a:rPr lang="en-US" sz="2400" b="1"/>
              <a:t>Use Project Settings OPC Configuration or Use Below settings</a:t>
            </a:r>
            <a:r>
              <a:rPr lang="en-US" sz="2400" i="1"/>
              <a:t>.</a:t>
            </a:r>
            <a:endParaRPr lang="en-US" sz="2400"/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A2A4441-9C72-48DB-9CEB-B8C99EC22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81689"/>
            <a:ext cx="4038600" cy="36852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871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B8699-4D95-43CD-8C49-432D8BC10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Connect </a:t>
            </a:r>
            <a:r>
              <a:rPr lang="en-US" sz="3100" err="1"/>
              <a:t>IPFusion</a:t>
            </a:r>
            <a:r>
              <a:rPr lang="en-US" sz="3100"/>
              <a:t> to Tag Database Manager</a:t>
            </a:r>
            <a:br>
              <a:rPr lang="en-US" sz="3100"/>
            </a:br>
            <a:endParaRPr lang="en-US" sz="3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7D81C-3B09-49B3-B674-38371DE6A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7244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 startAt="2"/>
            </a:pPr>
            <a:r>
              <a:rPr lang="en-US" sz="2600" dirty="0"/>
              <a:t>The </a:t>
            </a:r>
            <a:r>
              <a:rPr lang="en-US" sz="2600" b="1" dirty="0"/>
              <a:t>Project Settings &gt; OPC </a:t>
            </a:r>
            <a:r>
              <a:rPr lang="en-US" sz="2600" b="1" dirty="0" err="1"/>
              <a:t>Dataserver</a:t>
            </a:r>
            <a:r>
              <a:rPr lang="en-US" sz="2600" dirty="0"/>
              <a:t> has the same configuration layout as the integrated system’s </a:t>
            </a:r>
            <a:r>
              <a:rPr lang="en-US" sz="2600" b="1" dirty="0" err="1"/>
              <a:t>Dataserver</a:t>
            </a:r>
            <a:r>
              <a:rPr lang="en-US" sz="2600" dirty="0"/>
              <a:t> view. Type in the </a:t>
            </a:r>
            <a:r>
              <a:rPr lang="en-US" sz="2600" b="1" dirty="0"/>
              <a:t>IP Address</a:t>
            </a:r>
            <a:r>
              <a:rPr lang="en-US" sz="2600" dirty="0"/>
              <a:t> of the machine containing the </a:t>
            </a:r>
            <a:r>
              <a:rPr lang="en-US" sz="2600" b="1" dirty="0"/>
              <a:t>Tag Database Manager </a:t>
            </a:r>
            <a:r>
              <a:rPr lang="en-US" sz="2600" dirty="0"/>
              <a:t>in for IPFusion to connect to it. Optionally, use different settings located in these views as needed.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600" dirty="0"/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61C3649-4C21-4971-BCA8-8D86D5F5E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97798"/>
            <a:ext cx="4038600" cy="34530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601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00600"/>
          </a:xfrm>
        </p:spPr>
        <p:txBody>
          <a:bodyPr>
            <a:normAutofit/>
          </a:bodyPr>
          <a:lstStyle/>
          <a:p>
            <a:r>
              <a:rPr lang="en-CA" dirty="0"/>
              <a:t>OPC (Open Platform Communications) specifies the communication of real-time data between control devices from different manufacturers.</a:t>
            </a:r>
          </a:p>
        </p:txBody>
      </p:sp>
      <p:pic>
        <p:nvPicPr>
          <p:cNvPr id="1026" name="Picture 2" descr="Image result for OPC">
            <a:extLst>
              <a:ext uri="{FF2B5EF4-FFF2-40B4-BE49-F238E27FC236}">
                <a16:creationId xmlns:a16="http://schemas.microsoft.com/office/drawing/2014/main" id="{2ACE1322-7A5D-4D1B-8081-6A7BA858B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40" y="2438400"/>
            <a:ext cx="5470319" cy="381365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75FC1-3885-49A3-820B-F0035A49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Connecting OPC Tag Database 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DAD9C-C7F3-4728-847E-BA556134A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Go to the corresponding asset that needs the tag. In the asset’s </a:t>
            </a:r>
            <a:r>
              <a:rPr lang="en-US" b="1" dirty="0"/>
              <a:t>Properties &gt; Asset Settings</a:t>
            </a:r>
            <a:r>
              <a:rPr lang="en-US" dirty="0"/>
              <a:t> in the </a:t>
            </a:r>
            <a:r>
              <a:rPr lang="en-US" b="1" dirty="0"/>
              <a:t>Command Tag</a:t>
            </a:r>
            <a:r>
              <a:rPr lang="en-US" dirty="0"/>
              <a:t> and </a:t>
            </a:r>
            <a:r>
              <a:rPr lang="en-US" b="1" dirty="0"/>
              <a:t>Status Tag </a:t>
            </a:r>
            <a:r>
              <a:rPr lang="en-US" dirty="0"/>
              <a:t>properties, type in the name of the corresponding tags, and if it is an array tag, follow the name with the proper index.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3E8B57-9B43-46C5-96CF-D7E5ECB07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200400"/>
            <a:ext cx="4096624" cy="26717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9B6C31-B06E-48BC-9B3F-DFAA6A0A5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28" y="3200400"/>
            <a:ext cx="4201271" cy="267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6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54072-A04C-4804-B35D-60E28152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1DFB9-2FC8-4A02-9FE7-873B8750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Correctional Facilities</a:t>
            </a:r>
          </a:p>
          <a:p>
            <a:pPr lvl="1"/>
            <a:r>
              <a:rPr lang="en-US" dirty="0"/>
              <a:t>Delco PLC Doors (PLC based Door Control)</a:t>
            </a:r>
          </a:p>
          <a:p>
            <a:pPr lvl="1"/>
            <a:r>
              <a:rPr lang="en-US" dirty="0"/>
              <a:t>OPC Tag IO (PLC based Door Control, Lights, Buttons, Television, Water, etc.)</a:t>
            </a:r>
          </a:p>
          <a:p>
            <a:pPr lvl="1"/>
            <a:r>
              <a:rPr lang="en-US" dirty="0"/>
              <a:t>Graphical Objects</a:t>
            </a:r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1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162800" cy="2200275"/>
          </a:xfrm>
        </p:spPr>
        <p:txBody>
          <a:bodyPr>
            <a:normAutofit/>
          </a:bodyPr>
          <a:lstStyle/>
          <a:p>
            <a:r>
              <a:rPr lang="en-US" dirty="0"/>
              <a:t>Module 14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8061-B3B9-4C15-BC63-3CF6A558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OPC 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52B20-59EA-4ED1-967F-F43AE6748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OPC DA (Data Access) is a group of client-server standards that provides specifications for communicating real-time data from acquisition devices such as PLCs (Programmable Logic Controllers) to display and interface with an HMI (Human Machine Interface).</a:t>
            </a:r>
          </a:p>
          <a:p>
            <a:endParaRPr lang="en-US" dirty="0"/>
          </a:p>
        </p:txBody>
      </p:sp>
      <p:pic>
        <p:nvPicPr>
          <p:cNvPr id="2052" name="Picture 4" descr="Image result for OPC DA">
            <a:extLst>
              <a:ext uri="{FF2B5EF4-FFF2-40B4-BE49-F238E27FC236}">
                <a16:creationId xmlns:a16="http://schemas.microsoft.com/office/drawing/2014/main" id="{9A3CA68E-5D1D-4992-BA64-130D55E36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2" y="3124200"/>
            <a:ext cx="5629275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57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5BE4-7B2E-45E4-A40D-0BC2BFF9D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IPFusion OPC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F1226-461D-4384-8DB7-20B4E6CEA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IPFusion OPC Tag Database creates a connection to OPC devices by using </a:t>
            </a:r>
            <a:r>
              <a:rPr lang="en-US" b="1" dirty="0"/>
              <a:t>tags</a:t>
            </a:r>
            <a:r>
              <a:rPr lang="en-US" dirty="0"/>
              <a:t> — the representation of the OPC variable or datapoint.</a:t>
            </a:r>
          </a:p>
          <a:p>
            <a:endParaRPr lang="en-US" dirty="0"/>
          </a:p>
          <a:p>
            <a:r>
              <a:rPr lang="en-US" dirty="0"/>
              <a:t>IPFusion OPC Tag Database provides the OPC Client ability for IPFusion Runtime.</a:t>
            </a:r>
          </a:p>
          <a:p>
            <a:endParaRPr lang="en-US" dirty="0"/>
          </a:p>
          <a:p>
            <a:r>
              <a:rPr lang="en-US" dirty="0"/>
              <a:t>IPFusion OPC Tag Database can connect to many OPC Servers. A common one is </a:t>
            </a:r>
            <a:r>
              <a:rPr lang="en-US" b="1" dirty="0"/>
              <a:t>Industrial Gateway Server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It enables the querying of states, and execution of commands locally or remotely.</a:t>
            </a:r>
          </a:p>
        </p:txBody>
      </p:sp>
    </p:spTree>
    <p:extLst>
      <p:ext uri="{BB962C8B-B14F-4D97-AF65-F5344CB8AC3E}">
        <p14:creationId xmlns:p14="http://schemas.microsoft.com/office/powerpoint/2010/main" val="220968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E7CAF7-6FFC-48C6-9DA0-3D2914A79D82}"/>
              </a:ext>
            </a:extLst>
          </p:cNvPr>
          <p:cNvSpPr txBox="1"/>
          <p:nvPr/>
        </p:nvSpPr>
        <p:spPr>
          <a:xfrm>
            <a:off x="457200" y="3048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IPFusion Tag Database Manager</a:t>
            </a:r>
            <a:endParaRPr lang="en-US" sz="4000" b="1" spc="-1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Content Placeholder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A20CACD-4E59-4F06-870A-67C5C28D75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686"/>
            <a:ext cx="8229600" cy="4344036"/>
          </a:xfrm>
        </p:spPr>
      </p:pic>
    </p:spTree>
    <p:extLst>
      <p:ext uri="{BB962C8B-B14F-4D97-AF65-F5344CB8AC3E}">
        <p14:creationId xmlns:p14="http://schemas.microsoft.com/office/powerpoint/2010/main" val="425695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7F6C8-96EC-4470-8814-5CE15535A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OPC Tag Database Menu</a:t>
            </a:r>
            <a:endParaRPr lang="en-CA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1D04-2A0A-42F7-9C4D-DE4824CB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New</a:t>
            </a:r>
            <a:r>
              <a:rPr lang="en-CA" dirty="0"/>
              <a:t> — Create a new tag configuration</a:t>
            </a:r>
          </a:p>
          <a:p>
            <a:r>
              <a:rPr lang="en-CA" b="1" dirty="0"/>
              <a:t>Export</a:t>
            </a:r>
            <a:r>
              <a:rPr lang="en-CA" dirty="0"/>
              <a:t> — Export the current tag configuration to a file</a:t>
            </a:r>
          </a:p>
          <a:p>
            <a:r>
              <a:rPr lang="en-CA" b="1" dirty="0"/>
              <a:t>Import </a:t>
            </a:r>
            <a:r>
              <a:rPr lang="en-CA" dirty="0"/>
              <a:t>— Import tag configuration from a file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8EFF75-A7FD-4BAE-B046-731EEE3F5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3124200"/>
            <a:ext cx="2372056" cy="16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74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1E717-A011-4C99-BB12-14C451F8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OPC Tag Database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095E0-C6BC-4610-A244-78D047D02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Help</a:t>
            </a:r>
            <a:r>
              <a:rPr lang="en-CA" dirty="0"/>
              <a:t> — Access to User Manual</a:t>
            </a:r>
          </a:p>
          <a:p>
            <a:r>
              <a:rPr lang="en-CA" b="1" dirty="0"/>
              <a:t>About</a:t>
            </a:r>
            <a:r>
              <a:rPr lang="en-CA" dirty="0"/>
              <a:t> — View information about the application version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28B8B7-C6F9-414A-9A53-2E51585B8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525" y="3048000"/>
            <a:ext cx="2152950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8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C903A-F28E-4A2F-9370-93566CB6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Create a tag definition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53DE-182B-4A30-80C1-FD16F24C8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Tag Definition</a:t>
            </a:r>
            <a:r>
              <a:rPr lang="en-US" dirty="0"/>
              <a:t> XML file contains the collection of Tags added and configured in the </a:t>
            </a:r>
            <a:r>
              <a:rPr lang="en-US" b="1" dirty="0"/>
              <a:t>Tag Database Manager</a:t>
            </a:r>
            <a:r>
              <a:rPr lang="en-US" dirty="0"/>
              <a:t>.</a:t>
            </a:r>
          </a:p>
          <a:p>
            <a:r>
              <a:rPr lang="en-US" dirty="0"/>
              <a:t>Users can only add tags when the </a:t>
            </a:r>
            <a:r>
              <a:rPr lang="en-US" b="1" dirty="0"/>
              <a:t>Tag Database Service </a:t>
            </a:r>
            <a:r>
              <a:rPr lang="en-US" dirty="0"/>
              <a:t>is running</a:t>
            </a:r>
            <a:r>
              <a:rPr lang="en-US" b="1" dirty="0"/>
              <a:t>.</a:t>
            </a:r>
            <a:endParaRPr lang="en-US" dirty="0"/>
          </a:p>
          <a:p>
            <a:r>
              <a:rPr lang="en-US" dirty="0"/>
              <a:t>When the </a:t>
            </a:r>
            <a:r>
              <a:rPr lang="en-US" b="1" dirty="0"/>
              <a:t>Add/Edit tag </a:t>
            </a:r>
            <a:r>
              <a:rPr lang="en-US" dirty="0"/>
              <a:t>window is brought up, you are presented with two main fields to fill</a:t>
            </a:r>
          </a:p>
          <a:p>
            <a:pPr lvl="1"/>
            <a:r>
              <a:rPr lang="en-US" b="1" dirty="0"/>
              <a:t>Name </a:t>
            </a:r>
            <a:r>
              <a:rPr lang="en-US" dirty="0"/>
              <a:t>— The name of the OPC Tag that will be added. Runtime interfaces with this name.</a:t>
            </a:r>
          </a:p>
          <a:p>
            <a:pPr lvl="1"/>
            <a:r>
              <a:rPr lang="en-US" b="1" dirty="0"/>
              <a:t>Type </a:t>
            </a:r>
            <a:r>
              <a:rPr lang="en-US" dirty="0"/>
              <a:t>— The tag type of the OPC Tag. There are two different tag types, and each have their own advanced settings to be filled: </a:t>
            </a:r>
            <a:r>
              <a:rPr lang="en-US" b="1" dirty="0"/>
              <a:t>OPCDA Source </a:t>
            </a:r>
            <a:r>
              <a:rPr lang="en-US" dirty="0"/>
              <a:t>and </a:t>
            </a:r>
            <a:r>
              <a:rPr lang="en-US" b="1" dirty="0"/>
              <a:t>Virtual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0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2C99-1E43-45BC-9C5B-3B0DCC78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OPCDA Source Tag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85505-B6C0-44E0-A701-F56534D50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connect to an Open Platform Communications Data Access Server tag. It uses OPC technology to find the OPC servers that are running on the local computer.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FD7941-6148-46D8-BCA1-DEB0F83AE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348" y="2591903"/>
            <a:ext cx="4453304" cy="404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5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Module 15&amp;quot;&quot;/&gt;&lt;property id=&quot;20307&quot; value=&quot;385&quot;/&gt;&lt;/object&gt;&lt;object type=&quot;3&quot; unique_id=&quot;10004&quot;&gt;&lt;property id=&quot;20148&quot; value=&quot;5&quot;/&gt;&lt;property id=&quot;20300&quot; value=&quot;Slide 2 - &amp;quot;What is the IPFusion OPC Tag Database?&amp;quot;&quot;/&gt;&lt;property id=&quot;20307&quot; value=&quot;267&quot;/&gt;&lt;/object&gt;&lt;object type=&quot;3&quot; unique_id=&quot;10005&quot;&gt;&lt;property id=&quot;20148&quot; value=&quot;5&quot;/&gt;&lt;property id=&quot;20300&quot; value=&quot;Slide 3 - &amp;quot;Accessing IPFusion OPC Tag Database Manager&amp;quot;&quot;/&gt;&lt;property id=&quot;20307&quot; value=&quot;400&quot;/&gt;&lt;/object&gt;&lt;object type=&quot;3&quot; unique_id=&quot;10006&quot;&gt;&lt;property id=&quot;20148&quot; value=&quot;5&quot;/&gt;&lt;property id=&quot;20300&quot; value=&quot;Slide 4&quot;/&gt;&lt;property id=&quot;20307&quot; value=&quot;401&quot;/&gt;&lt;/object&gt;&lt;object type=&quot;3&quot; unique_id=&quot;10007&quot;&gt;&lt;property id=&quot;20148&quot; value=&quot;5&quot;/&gt;&lt;property id=&quot;20300&quot; value=&quot;Slide 5 - &amp;quot;OPC Tag Database Menu&amp;quot;&quot;/&gt;&lt;property id=&quot;20307&quot; value=&quot;402&quot;/&gt;&lt;/object&gt;&lt;object type=&quot;3&quot; unique_id=&quot;10008&quot;&gt;&lt;property id=&quot;20148&quot; value=&quot;5&quot;/&gt;&lt;property id=&quot;20300&quot; value=&quot;Slide 22 - &amp;quot;Module 15 Complete&amp;quot;&quot;/&gt;&lt;property id=&quot;20307&quot; value=&quot;367&quot;/&gt;&lt;/object&gt;&lt;object type=&quot;3&quot; unique_id=&quot;10041&quot;&gt;&lt;property id=&quot;20148&quot; value=&quot;5&quot;/&gt;&lt;property id=&quot;20300&quot; value=&quot;Slide 6 - &amp;quot;OPC  Tag Database&amp;quot;&quot;/&gt;&lt;property id=&quot;20307&quot; value=&quot;403&quot;/&gt;&lt;/object&gt;&lt;object type=&quot;3&quot; unique_id=&quot;10042&quot;&gt;&lt;property id=&quot;20148&quot; value=&quot;5&quot;/&gt;&lt;property id=&quot;20300&quot; value=&quot;Slide 7 - &amp;quot;OPC Tag Database&amp;quot;&quot;/&gt;&lt;property id=&quot;20307&quot; value=&quot;404&quot;/&gt;&lt;/object&gt;&lt;object type=&quot;3&quot; unique_id=&quot;10073&quot;&gt;&lt;property id=&quot;20148&quot; value=&quot;5&quot;/&gt;&lt;property id=&quot;20300&quot; value=&quot;Slide 8 - &amp;quot;OPC Tag Database&amp;quot;&quot;/&gt;&lt;property id=&quot;20307&quot; value=&quot;405&quot;/&gt;&lt;/object&gt;&lt;object type=&quot;3&quot; unique_id=&quot;10217&quot;&gt;&lt;property id=&quot;20148&quot; value=&quot;5&quot;/&gt;&lt;property id=&quot;20300&quot; value=&quot;Slide 9 - &amp;quot;Create a tag definition file&amp;quot;&quot;/&gt;&lt;property id=&quot;20307&quot; value=&quot;406&quot;/&gt;&lt;/object&gt;&lt;object type=&quot;3&quot; unique_id=&quot;10218&quot;&gt;&lt;property id=&quot;20148&quot; value=&quot;5&quot;/&gt;&lt;property id=&quot;20300&quot; value=&quot;Slide 10 - &amp;quot;OPCDA Source Tag Type&amp;quot;&quot;/&gt;&lt;property id=&quot;20307&quot; value=&quot;407&quot;/&gt;&lt;/object&gt;&lt;object type=&quot;3&quot; unique_id=&quot;10219&quot;&gt;&lt;property id=&quot;20148&quot; value=&quot;5&quot;/&gt;&lt;property id=&quot;20300&quot; value=&quot;Slide 13 - &amp;quot;Simulation/Memory Tag Type&amp;quot;&quot;/&gt;&lt;property id=&quot;20307&quot; value=&quot;408&quot;/&gt;&lt;/object&gt;&lt;object type=&quot;3&quot; unique_id=&quot;10220&quot;&gt;&lt;property id=&quot;20148&quot; value=&quot;5&quot;/&gt;&lt;property id=&quot;20300&quot; value=&quot;Slide 14 - &amp;quot;Simulation/Memory Tag Type&amp;quot;&quot;/&gt;&lt;property id=&quot;20307&quot; value=&quot;409&quot;/&gt;&lt;/object&gt;&lt;object type=&quot;3&quot; unique_id=&quot;10221&quot;&gt;&lt;property id=&quot;20148&quot; value=&quot;5&quot;/&gt;&lt;property id=&quot;20300&quot; value=&quot;Slide 15 - &amp;quot;Live Tag Display – Writing and Editing Data &amp;quot;&quot;/&gt;&lt;property id=&quot;20307&quot; value=&quot;410&quot;/&gt;&lt;/object&gt;&lt;object type=&quot;3&quot; unique_id=&quot;10222&quot;&gt;&lt;property id=&quot;20148&quot; value=&quot;5&quot;/&gt;&lt;property id=&quot;20300&quot; value=&quot;Slide 16 - &amp;quot;The Data Editor View&amp;quot;&quot;/&gt;&lt;property id=&quot;20307&quot; value=&quot;411&quot;/&gt;&lt;/object&gt;&lt;object type=&quot;3&quot; unique_id=&quot;10223&quot;&gt;&lt;property id=&quot;20148&quot; value=&quot;5&quot;/&gt;&lt;property id=&quot;20300&quot; value=&quot;Slide 17 - &amp;quot;The Data Editor View&amp;quot;&quot;/&gt;&lt;property id=&quot;20307&quot; value=&quot;412&quot;/&gt;&lt;/object&gt;&lt;object type=&quot;3&quot; unique_id=&quot;10386&quot;&gt;&lt;property id=&quot;20148&quot; value=&quot;5&quot;/&gt;&lt;property id=&quot;20300&quot; value=&quot;Slide 18 - &amp;quot;Toggling Live Updates&amp;quot;&quot;/&gt;&lt;property id=&quot;20307&quot; value=&quot;413&quot;/&gt;&lt;/object&gt;&lt;object type=&quot;3&quot; unique_id=&quot;10387&quot;&gt;&lt;property id=&quot;20148&quot; value=&quot;5&quot;/&gt;&lt;property id=&quot;20300&quot; value=&quot;Slide 19 - &amp;quot;Connect IPFusion to Tag Database Manager &amp;quot;&quot;/&gt;&lt;property id=&quot;20307&quot; value=&quot;414&quot;/&gt;&lt;/object&gt;&lt;object type=&quot;3&quot; unique_id=&quot;10388&quot;&gt;&lt;property id=&quot;20148&quot; value=&quot;5&quot;/&gt;&lt;property id=&quot;20300&quot; value=&quot;Slide 20 - &amp;quot;Connect IPFusion to Tag Database Manager &amp;quot;&quot;/&gt;&lt;property id=&quot;20307&quot; value=&quot;415&quot;/&gt;&lt;/object&gt;&lt;object type=&quot;3&quot; unique_id=&quot;10389&quot;&gt;&lt;property id=&quot;20148&quot; value=&quot;5&quot;/&gt;&lt;property id=&quot;20300&quot; value=&quot;Slide 21 - &amp;quot;Connecting OPC Tag Database  Manager&amp;quot;&quot;/&gt;&lt;property id=&quot;20307&quot; value=&quot;416&quot;/&gt;&lt;/object&gt;&lt;object type=&quot;3&quot; unique_id=&quot;10456&quot;&gt;&lt;property id=&quot;20148&quot; value=&quot;5&quot;/&gt;&lt;property id=&quot;20300&quot; value=&quot;Slide 11 - &amp;quot;OPCDA Source Tag Type&amp;quot;&quot;/&gt;&lt;property id=&quot;20307&quot; value=&quot;417&quot;/&gt;&lt;/object&gt;&lt;object type=&quot;3&quot; unique_id=&quot;10526&quot;&gt;&lt;property id=&quot;20148&quot; value=&quot;5&quot;/&gt;&lt;property id=&quot;20300&quot; value=&quot;Slide 12 - &amp;quot;OPCDA Source Tag Type&amp;quot;&quot;/&gt;&lt;property id=&quot;20307&quot; value=&quot;418&quot;/&gt;&lt;/object&gt;&lt;/object&gt;&lt;object type=&quot;8&quot; unique_id=&quot;10016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8683</TotalTime>
  <Words>1054</Words>
  <Application>Microsoft Office PowerPoint</Application>
  <PresentationFormat>On-screen Show (4:3)</PresentationFormat>
  <Paragraphs>74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IPFusionTheme</vt:lpstr>
      <vt:lpstr>Module 14</vt:lpstr>
      <vt:lpstr>OPC</vt:lpstr>
      <vt:lpstr>OPC DA</vt:lpstr>
      <vt:lpstr>IPFusion OPC</vt:lpstr>
      <vt:lpstr>PowerPoint Presentation</vt:lpstr>
      <vt:lpstr>OPC Tag Database Menu</vt:lpstr>
      <vt:lpstr>OPC Tag Database</vt:lpstr>
      <vt:lpstr>Create a tag definition file</vt:lpstr>
      <vt:lpstr>OPCDA Source Tag Type</vt:lpstr>
      <vt:lpstr>OPCDA Source Tag Type</vt:lpstr>
      <vt:lpstr>OPCDA Source Tag Type</vt:lpstr>
      <vt:lpstr>Virtual Tag Type</vt:lpstr>
      <vt:lpstr>Virtual Tag Type</vt:lpstr>
      <vt:lpstr>Live Tag Display – Writing and Editing Data </vt:lpstr>
      <vt:lpstr>The Data Editor View</vt:lpstr>
      <vt:lpstr>The Data Editor View</vt:lpstr>
      <vt:lpstr>Toggling Live Updates</vt:lpstr>
      <vt:lpstr>Connect IPFusion to Tag Database Manager </vt:lpstr>
      <vt:lpstr>Connect IPFusion to Tag Database Manager </vt:lpstr>
      <vt:lpstr>Connecting OPC Tag Database  Manager</vt:lpstr>
      <vt:lpstr>Use Cases</vt:lpstr>
      <vt:lpstr>Module 14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546</cp:revision>
  <cp:lastPrinted>2015-10-21T22:55:11Z</cp:lastPrinted>
  <dcterms:created xsi:type="dcterms:W3CDTF">2012-11-27T18:51:14Z</dcterms:created>
  <dcterms:modified xsi:type="dcterms:W3CDTF">2021-10-08T15:18:46Z</dcterms:modified>
</cp:coreProperties>
</file>